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sldIdLst>
    <p:sldId id="268" r:id="rId2"/>
    <p:sldId id="280" r:id="rId3"/>
    <p:sldId id="281" r:id="rId4"/>
    <p:sldId id="292" r:id="rId5"/>
    <p:sldId id="259" r:id="rId6"/>
    <p:sldId id="282" r:id="rId7"/>
    <p:sldId id="263" r:id="rId8"/>
    <p:sldId id="286" r:id="rId9"/>
    <p:sldId id="284" r:id="rId10"/>
    <p:sldId id="283" r:id="rId11"/>
    <p:sldId id="285" r:id="rId12"/>
    <p:sldId id="264" r:id="rId13"/>
    <p:sldId id="266" r:id="rId14"/>
    <p:sldId id="265" r:id="rId15"/>
    <p:sldId id="297" r:id="rId16"/>
    <p:sldId id="267" r:id="rId17"/>
    <p:sldId id="287" r:id="rId18"/>
    <p:sldId id="270" r:id="rId19"/>
    <p:sldId id="290" r:id="rId20"/>
    <p:sldId id="269" r:id="rId21"/>
    <p:sldId id="291" r:id="rId22"/>
    <p:sldId id="271" r:id="rId23"/>
    <p:sldId id="274" r:id="rId24"/>
    <p:sldId id="288" r:id="rId25"/>
    <p:sldId id="295" r:id="rId26"/>
    <p:sldId id="272" r:id="rId27"/>
    <p:sldId id="276" r:id="rId28"/>
    <p:sldId id="294" r:id="rId29"/>
    <p:sldId id="293" r:id="rId30"/>
    <p:sldId id="273" r:id="rId31"/>
    <p:sldId id="279" r:id="rId32"/>
    <p:sldId id="278" r:id="rId33"/>
    <p:sldId id="29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73"/>
    <p:restoredTop sz="78905"/>
  </p:normalViewPr>
  <p:slideViewPr>
    <p:cSldViewPr snapToGrid="0" snapToObjects="1">
      <p:cViewPr varScale="1">
        <p:scale>
          <a:sx n="83" d="100"/>
          <a:sy n="83" d="100"/>
        </p:scale>
        <p:origin x="3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BB26EB-B392-431F-AEA7-113106714AC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5F62F51-1632-4AA5-919D-E81569DD4BD6}">
      <dgm:prSet/>
      <dgm:spPr/>
      <dgm:t>
        <a:bodyPr/>
        <a:lstStyle/>
        <a:p>
          <a:r>
            <a:rPr lang="en-US" dirty="0"/>
            <a:t>Unclear relationship between individual plant size effects on weed community evenness</a:t>
          </a:r>
        </a:p>
      </dgm:t>
    </dgm:pt>
    <dgm:pt modelId="{765E71D0-DA34-4B7C-8B9B-A40343DFBCDC}" type="parTrans" cxnId="{9DD613B5-624C-44D8-AED3-DA16A7BBA640}">
      <dgm:prSet/>
      <dgm:spPr/>
      <dgm:t>
        <a:bodyPr/>
        <a:lstStyle/>
        <a:p>
          <a:endParaRPr lang="en-US"/>
        </a:p>
      </dgm:t>
    </dgm:pt>
    <dgm:pt modelId="{11C1385E-A1BC-4AB9-916D-552DA4DD4085}" type="sibTrans" cxnId="{9DD613B5-624C-44D8-AED3-DA16A7BBA640}">
      <dgm:prSet/>
      <dgm:spPr/>
      <dgm:t>
        <a:bodyPr/>
        <a:lstStyle/>
        <a:p>
          <a:endParaRPr lang="en-US"/>
        </a:p>
      </dgm:t>
    </dgm:pt>
    <dgm:pt modelId="{4F4C5203-65A1-491A-8923-6D4882D88ABA}">
      <dgm:prSet/>
      <dgm:spPr/>
      <dgm:t>
        <a:bodyPr/>
        <a:lstStyle/>
        <a:p>
          <a:r>
            <a:rPr lang="en-US"/>
            <a:t>Unrealistic success rate from seedling to mature plant -&gt; more focused field experiment for oat, red clover, and alfalfa crop environments </a:t>
          </a:r>
        </a:p>
      </dgm:t>
    </dgm:pt>
    <dgm:pt modelId="{DD11EC53-D6F8-49F1-9378-2DC633F9B8CB}" type="parTrans" cxnId="{C8F8D5FB-146B-45E1-99F9-2E43C6D900C4}">
      <dgm:prSet/>
      <dgm:spPr/>
      <dgm:t>
        <a:bodyPr/>
        <a:lstStyle/>
        <a:p>
          <a:endParaRPr lang="en-US"/>
        </a:p>
      </dgm:t>
    </dgm:pt>
    <dgm:pt modelId="{D6CA787B-F099-489B-825B-54C81051912C}" type="sibTrans" cxnId="{C8F8D5FB-146B-45E1-99F9-2E43C6D900C4}">
      <dgm:prSet/>
      <dgm:spPr/>
      <dgm:t>
        <a:bodyPr/>
        <a:lstStyle/>
        <a:p>
          <a:endParaRPr lang="en-US"/>
        </a:p>
      </dgm:t>
    </dgm:pt>
    <dgm:pt modelId="{6507CB13-5AC2-4334-B1BE-90236C55559B}">
      <dgm:prSet/>
      <dgm:spPr/>
      <dgm:t>
        <a:bodyPr/>
        <a:lstStyle/>
        <a:p>
          <a:r>
            <a:rPr lang="en-US"/>
            <a:t>Establish waterhemp seedling control plans to eliminate highly productive mature plants from the seed production and plant density thresholds</a:t>
          </a:r>
        </a:p>
      </dgm:t>
    </dgm:pt>
    <dgm:pt modelId="{21D7038A-1171-4322-B1B2-42C36ECC4E2B}" type="parTrans" cxnId="{55FFCFE0-6C73-4FEA-9C2A-6E9CCB9D9CB1}">
      <dgm:prSet/>
      <dgm:spPr/>
      <dgm:t>
        <a:bodyPr/>
        <a:lstStyle/>
        <a:p>
          <a:endParaRPr lang="en-US"/>
        </a:p>
      </dgm:t>
    </dgm:pt>
    <dgm:pt modelId="{143C3AA4-E535-4143-9793-146D536D106A}" type="sibTrans" cxnId="{55FFCFE0-6C73-4FEA-9C2A-6E9CCB9D9CB1}">
      <dgm:prSet/>
      <dgm:spPr/>
      <dgm:t>
        <a:bodyPr/>
        <a:lstStyle/>
        <a:p>
          <a:endParaRPr lang="en-US"/>
        </a:p>
      </dgm:t>
    </dgm:pt>
    <dgm:pt modelId="{51D3EFFE-8AF1-6245-A13F-20B8C7207BF7}" type="pres">
      <dgm:prSet presAssocID="{D9BB26EB-B392-431F-AEA7-113106714ACA}" presName="vert0" presStyleCnt="0">
        <dgm:presLayoutVars>
          <dgm:dir/>
          <dgm:animOne val="branch"/>
          <dgm:animLvl val="lvl"/>
        </dgm:presLayoutVars>
      </dgm:prSet>
      <dgm:spPr/>
    </dgm:pt>
    <dgm:pt modelId="{E07A8A52-908D-1C45-B3A9-B009441F21B6}" type="pres">
      <dgm:prSet presAssocID="{F5F62F51-1632-4AA5-919D-E81569DD4BD6}" presName="thickLine" presStyleLbl="alignNode1" presStyleIdx="0" presStyleCnt="3"/>
      <dgm:spPr/>
    </dgm:pt>
    <dgm:pt modelId="{D509802E-01A8-6B47-98B6-09272AA11ED0}" type="pres">
      <dgm:prSet presAssocID="{F5F62F51-1632-4AA5-919D-E81569DD4BD6}" presName="horz1" presStyleCnt="0"/>
      <dgm:spPr/>
    </dgm:pt>
    <dgm:pt modelId="{B8174E71-63F0-8949-8BA1-B13716DE2906}" type="pres">
      <dgm:prSet presAssocID="{F5F62F51-1632-4AA5-919D-E81569DD4BD6}" presName="tx1" presStyleLbl="revTx" presStyleIdx="0" presStyleCnt="3"/>
      <dgm:spPr/>
    </dgm:pt>
    <dgm:pt modelId="{5939C422-15B1-1643-9FBC-706260DECEA3}" type="pres">
      <dgm:prSet presAssocID="{F5F62F51-1632-4AA5-919D-E81569DD4BD6}" presName="vert1" presStyleCnt="0"/>
      <dgm:spPr/>
    </dgm:pt>
    <dgm:pt modelId="{C1F5BF8D-21F5-7748-A621-E7E94AE799B5}" type="pres">
      <dgm:prSet presAssocID="{4F4C5203-65A1-491A-8923-6D4882D88ABA}" presName="thickLine" presStyleLbl="alignNode1" presStyleIdx="1" presStyleCnt="3"/>
      <dgm:spPr/>
    </dgm:pt>
    <dgm:pt modelId="{337029C4-24AF-F141-A186-F7905B718A65}" type="pres">
      <dgm:prSet presAssocID="{4F4C5203-65A1-491A-8923-6D4882D88ABA}" presName="horz1" presStyleCnt="0"/>
      <dgm:spPr/>
    </dgm:pt>
    <dgm:pt modelId="{9341D402-B1B5-EC41-AE00-F091AACB488B}" type="pres">
      <dgm:prSet presAssocID="{4F4C5203-65A1-491A-8923-6D4882D88ABA}" presName="tx1" presStyleLbl="revTx" presStyleIdx="1" presStyleCnt="3"/>
      <dgm:spPr/>
    </dgm:pt>
    <dgm:pt modelId="{B78B453B-3DF3-8E4C-9D6B-30DAD33F75D2}" type="pres">
      <dgm:prSet presAssocID="{4F4C5203-65A1-491A-8923-6D4882D88ABA}" presName="vert1" presStyleCnt="0"/>
      <dgm:spPr/>
    </dgm:pt>
    <dgm:pt modelId="{07AE605A-F8FC-0A44-8D02-48BDD7475C2B}" type="pres">
      <dgm:prSet presAssocID="{6507CB13-5AC2-4334-B1BE-90236C55559B}" presName="thickLine" presStyleLbl="alignNode1" presStyleIdx="2" presStyleCnt="3"/>
      <dgm:spPr/>
    </dgm:pt>
    <dgm:pt modelId="{7BAFB5FD-DA7D-504E-A96B-E81365C7BB8D}" type="pres">
      <dgm:prSet presAssocID="{6507CB13-5AC2-4334-B1BE-90236C55559B}" presName="horz1" presStyleCnt="0"/>
      <dgm:spPr/>
    </dgm:pt>
    <dgm:pt modelId="{01DB84C9-1ECB-554D-A11C-90E4B59CC15B}" type="pres">
      <dgm:prSet presAssocID="{6507CB13-5AC2-4334-B1BE-90236C55559B}" presName="tx1" presStyleLbl="revTx" presStyleIdx="2" presStyleCnt="3"/>
      <dgm:spPr/>
    </dgm:pt>
    <dgm:pt modelId="{D8A265C2-B673-2E4C-83CC-26C993D04E05}" type="pres">
      <dgm:prSet presAssocID="{6507CB13-5AC2-4334-B1BE-90236C55559B}" presName="vert1" presStyleCnt="0"/>
      <dgm:spPr/>
    </dgm:pt>
  </dgm:ptLst>
  <dgm:cxnLst>
    <dgm:cxn modelId="{D8585C0C-DC8F-C14A-8282-4D244D247B7B}" type="presOf" srcId="{4F4C5203-65A1-491A-8923-6D4882D88ABA}" destId="{9341D402-B1B5-EC41-AE00-F091AACB488B}" srcOrd="0" destOrd="0" presId="urn:microsoft.com/office/officeart/2008/layout/LinedList"/>
    <dgm:cxn modelId="{4D2DF8AE-FE54-3747-9DA4-A098082AFB21}" type="presOf" srcId="{F5F62F51-1632-4AA5-919D-E81569DD4BD6}" destId="{B8174E71-63F0-8949-8BA1-B13716DE2906}" srcOrd="0" destOrd="0" presId="urn:microsoft.com/office/officeart/2008/layout/LinedList"/>
    <dgm:cxn modelId="{9DD613B5-624C-44D8-AED3-DA16A7BBA640}" srcId="{D9BB26EB-B392-431F-AEA7-113106714ACA}" destId="{F5F62F51-1632-4AA5-919D-E81569DD4BD6}" srcOrd="0" destOrd="0" parTransId="{765E71D0-DA34-4B7C-8B9B-A40343DFBCDC}" sibTransId="{11C1385E-A1BC-4AB9-916D-552DA4DD4085}"/>
    <dgm:cxn modelId="{1F5A71B9-9505-BC49-84E7-F491AD91B606}" type="presOf" srcId="{6507CB13-5AC2-4334-B1BE-90236C55559B}" destId="{01DB84C9-1ECB-554D-A11C-90E4B59CC15B}" srcOrd="0" destOrd="0" presId="urn:microsoft.com/office/officeart/2008/layout/LinedList"/>
    <dgm:cxn modelId="{55FFCFE0-6C73-4FEA-9C2A-6E9CCB9D9CB1}" srcId="{D9BB26EB-B392-431F-AEA7-113106714ACA}" destId="{6507CB13-5AC2-4334-B1BE-90236C55559B}" srcOrd="2" destOrd="0" parTransId="{21D7038A-1171-4322-B1B2-42C36ECC4E2B}" sibTransId="{143C3AA4-E535-4143-9793-146D536D106A}"/>
    <dgm:cxn modelId="{C35723E9-3144-5D46-BDE8-B25521E8B9D8}" type="presOf" srcId="{D9BB26EB-B392-431F-AEA7-113106714ACA}" destId="{51D3EFFE-8AF1-6245-A13F-20B8C7207BF7}" srcOrd="0" destOrd="0" presId="urn:microsoft.com/office/officeart/2008/layout/LinedList"/>
    <dgm:cxn modelId="{C8F8D5FB-146B-45E1-99F9-2E43C6D900C4}" srcId="{D9BB26EB-B392-431F-AEA7-113106714ACA}" destId="{4F4C5203-65A1-491A-8923-6D4882D88ABA}" srcOrd="1" destOrd="0" parTransId="{DD11EC53-D6F8-49F1-9378-2DC633F9B8CB}" sibTransId="{D6CA787B-F099-489B-825B-54C81051912C}"/>
    <dgm:cxn modelId="{C451DF28-5123-214A-9DB7-CD115F11A25D}" type="presParOf" srcId="{51D3EFFE-8AF1-6245-A13F-20B8C7207BF7}" destId="{E07A8A52-908D-1C45-B3A9-B009441F21B6}" srcOrd="0" destOrd="0" presId="urn:microsoft.com/office/officeart/2008/layout/LinedList"/>
    <dgm:cxn modelId="{C5A59C74-2D03-8944-99D0-0D7940E7A920}" type="presParOf" srcId="{51D3EFFE-8AF1-6245-A13F-20B8C7207BF7}" destId="{D509802E-01A8-6B47-98B6-09272AA11ED0}" srcOrd="1" destOrd="0" presId="urn:microsoft.com/office/officeart/2008/layout/LinedList"/>
    <dgm:cxn modelId="{6C656A3A-2C1D-694A-B690-ED7037CDFE54}" type="presParOf" srcId="{D509802E-01A8-6B47-98B6-09272AA11ED0}" destId="{B8174E71-63F0-8949-8BA1-B13716DE2906}" srcOrd="0" destOrd="0" presId="urn:microsoft.com/office/officeart/2008/layout/LinedList"/>
    <dgm:cxn modelId="{7ED45806-9C05-E74E-A666-C7444A17062C}" type="presParOf" srcId="{D509802E-01A8-6B47-98B6-09272AA11ED0}" destId="{5939C422-15B1-1643-9FBC-706260DECEA3}" srcOrd="1" destOrd="0" presId="urn:microsoft.com/office/officeart/2008/layout/LinedList"/>
    <dgm:cxn modelId="{C79082DF-328F-E044-94B2-99D2BC6E7971}" type="presParOf" srcId="{51D3EFFE-8AF1-6245-A13F-20B8C7207BF7}" destId="{C1F5BF8D-21F5-7748-A621-E7E94AE799B5}" srcOrd="2" destOrd="0" presId="urn:microsoft.com/office/officeart/2008/layout/LinedList"/>
    <dgm:cxn modelId="{E1CACC18-4479-F446-87D0-DAD8615FF443}" type="presParOf" srcId="{51D3EFFE-8AF1-6245-A13F-20B8C7207BF7}" destId="{337029C4-24AF-F141-A186-F7905B718A65}" srcOrd="3" destOrd="0" presId="urn:microsoft.com/office/officeart/2008/layout/LinedList"/>
    <dgm:cxn modelId="{6B979DC2-866B-994A-BCB0-1CF3AE3466DE}" type="presParOf" srcId="{337029C4-24AF-F141-A186-F7905B718A65}" destId="{9341D402-B1B5-EC41-AE00-F091AACB488B}" srcOrd="0" destOrd="0" presId="urn:microsoft.com/office/officeart/2008/layout/LinedList"/>
    <dgm:cxn modelId="{373CD17E-3540-8B4A-9E17-E7DD10D9E04B}" type="presParOf" srcId="{337029C4-24AF-F141-A186-F7905B718A65}" destId="{B78B453B-3DF3-8E4C-9D6B-30DAD33F75D2}" srcOrd="1" destOrd="0" presId="urn:microsoft.com/office/officeart/2008/layout/LinedList"/>
    <dgm:cxn modelId="{12604787-E4A3-CB40-9EAA-93CA36634D2D}" type="presParOf" srcId="{51D3EFFE-8AF1-6245-A13F-20B8C7207BF7}" destId="{07AE605A-F8FC-0A44-8D02-48BDD7475C2B}" srcOrd="4" destOrd="0" presId="urn:microsoft.com/office/officeart/2008/layout/LinedList"/>
    <dgm:cxn modelId="{63B3CE6E-BB86-3149-9B83-2A6E0854A391}" type="presParOf" srcId="{51D3EFFE-8AF1-6245-A13F-20B8C7207BF7}" destId="{7BAFB5FD-DA7D-504E-A96B-E81365C7BB8D}" srcOrd="5" destOrd="0" presId="urn:microsoft.com/office/officeart/2008/layout/LinedList"/>
    <dgm:cxn modelId="{504B32E0-83D7-5444-8EF0-7BBEEADE6541}" type="presParOf" srcId="{7BAFB5FD-DA7D-504E-A96B-E81365C7BB8D}" destId="{01DB84C9-1ECB-554D-A11C-90E4B59CC15B}" srcOrd="0" destOrd="0" presId="urn:microsoft.com/office/officeart/2008/layout/LinedList"/>
    <dgm:cxn modelId="{63AFEFB0-C277-4043-97CF-07049B1AC0C7}" type="presParOf" srcId="{7BAFB5FD-DA7D-504E-A96B-E81365C7BB8D}" destId="{D8A265C2-B673-2E4C-83CC-26C993D04E0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7A8A52-908D-1C45-B3A9-B009441F21B6}">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174E71-63F0-8949-8BA1-B13716DE2906}">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Unclear relationship between individual plant size effects on weed community evenness</a:t>
          </a:r>
        </a:p>
      </dsp:txBody>
      <dsp:txXfrm>
        <a:off x="0" y="2124"/>
        <a:ext cx="10515600" cy="1449029"/>
      </dsp:txXfrm>
    </dsp:sp>
    <dsp:sp modelId="{C1F5BF8D-21F5-7748-A621-E7E94AE799B5}">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41D402-B1B5-EC41-AE00-F091AACB488B}">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Unrealistic success rate from seedling to mature plant -&gt; more focused field experiment for oat, red clover, and alfalfa crop environments </a:t>
          </a:r>
        </a:p>
      </dsp:txBody>
      <dsp:txXfrm>
        <a:off x="0" y="1451154"/>
        <a:ext cx="10515600" cy="1449029"/>
      </dsp:txXfrm>
    </dsp:sp>
    <dsp:sp modelId="{07AE605A-F8FC-0A44-8D02-48BDD7475C2B}">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DB84C9-1ECB-554D-A11C-90E4B59CC15B}">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Establish waterhemp seedling control plans to eliminate highly productive mature plants from the seed production and plant density thresholds</a:t>
          </a:r>
        </a:p>
      </dsp:txBody>
      <dsp:txXfrm>
        <a:off x="0" y="2900183"/>
        <a:ext cx="10515600" cy="144902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6EBE3B-5D93-994C-B421-45480EEE743D}" type="datetimeFigureOut">
              <a:rPr lang="en-US" smtClean="0"/>
              <a:t>10/2/22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D97697-FD2B-1E4C-A98F-FF895FE7DC7A}" type="slidenum">
              <a:rPr lang="en-US" smtClean="0"/>
              <a:t>‹#›</a:t>
            </a:fld>
            <a:endParaRPr lang="en-US"/>
          </a:p>
        </p:txBody>
      </p:sp>
    </p:spTree>
    <p:extLst>
      <p:ext uri="{BB962C8B-B14F-4D97-AF65-F5344CB8AC3E}">
        <p14:creationId xmlns:p14="http://schemas.microsoft.com/office/powerpoint/2010/main" val="383254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1</a:t>
            </a:fld>
            <a:endParaRPr lang="en-US"/>
          </a:p>
        </p:txBody>
      </p:sp>
    </p:spTree>
    <p:extLst>
      <p:ext uri="{BB962C8B-B14F-4D97-AF65-F5344CB8AC3E}">
        <p14:creationId xmlns:p14="http://schemas.microsoft.com/office/powerpoint/2010/main" val="4132043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Reproductive potential: 2018 data</a:t>
            </a:r>
          </a:p>
          <a:p>
            <a:r>
              <a:rPr lang="en-US" dirty="0"/>
              <a:t>Fecundity index = ln(seed + 1)</a:t>
            </a:r>
          </a:p>
          <a:p>
            <a:r>
              <a:rPr lang="en-US" dirty="0"/>
              <a:t>Biomass index = ln(biomass + 0.005)</a:t>
            </a:r>
          </a:p>
          <a:p>
            <a:endParaRPr lang="en-US" dirty="0"/>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12</a:t>
            </a:fld>
            <a:endParaRPr lang="en-US"/>
          </a:p>
        </p:txBody>
      </p:sp>
    </p:spTree>
    <p:extLst>
      <p:ext uri="{BB962C8B-B14F-4D97-AF65-F5344CB8AC3E}">
        <p14:creationId xmlns:p14="http://schemas.microsoft.com/office/powerpoint/2010/main" val="595789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Does population sex ratio changes between cropping systems?</a:t>
            </a:r>
          </a:p>
          <a:p>
            <a:endParaRPr lang="en-US" dirty="0"/>
          </a:p>
          <a:p>
            <a:r>
              <a:rPr lang="en-US" dirty="0"/>
              <a:t>Answer: Maybe in O3 </a:t>
            </a:r>
          </a:p>
          <a:p>
            <a:endParaRPr lang="en-US" dirty="0"/>
          </a:p>
          <a:p>
            <a:r>
              <a:rPr lang="en-US" dirty="0"/>
              <a:t>Left: 2018 sex ratio with original data</a:t>
            </a:r>
          </a:p>
          <a:p>
            <a:endParaRPr lang="en-US" dirty="0"/>
          </a:p>
          <a:p>
            <a:r>
              <a:rPr lang="en-US" dirty="0"/>
              <a:t>Right: 2019 sex ratio with imputed data. 2019 herbicide efficacy was very high.</a:t>
            </a:r>
          </a:p>
        </p:txBody>
      </p:sp>
      <p:sp>
        <p:nvSpPr>
          <p:cNvPr id="4" name="Slide Number Placeholder 3"/>
          <p:cNvSpPr>
            <a:spLocks noGrp="1"/>
          </p:cNvSpPr>
          <p:nvPr>
            <p:ph type="sldNum" sz="quarter" idx="5"/>
          </p:nvPr>
        </p:nvSpPr>
        <p:spPr/>
        <p:txBody>
          <a:bodyPr/>
          <a:lstStyle/>
          <a:p>
            <a:fld id="{5BD97697-FD2B-1E4C-A98F-FF895FE7DC7A}" type="slidenum">
              <a:rPr lang="en-US" smtClean="0"/>
              <a:t>13</a:t>
            </a:fld>
            <a:endParaRPr lang="en-US"/>
          </a:p>
        </p:txBody>
      </p:sp>
    </p:spTree>
    <p:extLst>
      <p:ext uri="{BB962C8B-B14F-4D97-AF65-F5344CB8AC3E}">
        <p14:creationId xmlns:p14="http://schemas.microsoft.com/office/powerpoint/2010/main" val="1003654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ongoing project that use structured population parameters: 2 soil depths and 6 plant cohorts. </a:t>
            </a:r>
          </a:p>
          <a:p>
            <a:endParaRPr lang="en-US" dirty="0"/>
          </a:p>
          <a:p>
            <a:r>
              <a:rPr lang="en-US" dirty="0"/>
              <a:t>Current observation: population growth is the most sensitive to the seedbank density and the success rate of cohort </a:t>
            </a:r>
            <a:r>
              <a:rPr lang="en-US"/>
              <a:t>1 establishment. </a:t>
            </a:r>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14</a:t>
            </a:fld>
            <a:endParaRPr lang="en-US"/>
          </a:p>
        </p:txBody>
      </p:sp>
    </p:spTree>
    <p:extLst>
      <p:ext uri="{BB962C8B-B14F-4D97-AF65-F5344CB8AC3E}">
        <p14:creationId xmlns:p14="http://schemas.microsoft.com/office/powerpoint/2010/main" val="350138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Advatageous</a:t>
            </a:r>
            <a:r>
              <a:rPr lang="en-US" dirty="0"/>
              <a:t> char: high RGR, opportunistic emergence, high fecundity, quick resistance development </a:t>
            </a:r>
          </a:p>
        </p:txBody>
      </p:sp>
      <p:sp>
        <p:nvSpPr>
          <p:cNvPr id="4" name="Slide Number Placeholder 3"/>
          <p:cNvSpPr>
            <a:spLocks noGrp="1"/>
          </p:cNvSpPr>
          <p:nvPr>
            <p:ph type="sldNum" sz="quarter" idx="5"/>
          </p:nvPr>
        </p:nvSpPr>
        <p:spPr/>
        <p:txBody>
          <a:bodyPr/>
          <a:lstStyle/>
          <a:p>
            <a:fld id="{5BD97697-FD2B-1E4C-A98F-FF895FE7DC7A}" type="slidenum">
              <a:rPr lang="en-US" smtClean="0"/>
              <a:t>15</a:t>
            </a:fld>
            <a:endParaRPr lang="en-US"/>
          </a:p>
        </p:txBody>
      </p:sp>
    </p:spTree>
    <p:extLst>
      <p:ext uri="{BB962C8B-B14F-4D97-AF65-F5344CB8AC3E}">
        <p14:creationId xmlns:p14="http://schemas.microsoft.com/office/powerpoint/2010/main" val="2193134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16</a:t>
            </a:fld>
            <a:endParaRPr lang="en-US"/>
          </a:p>
        </p:txBody>
      </p:sp>
    </p:spTree>
    <p:extLst>
      <p:ext uri="{BB962C8B-B14F-4D97-AF65-F5344CB8AC3E}">
        <p14:creationId xmlns:p14="http://schemas.microsoft.com/office/powerpoint/2010/main" val="2008161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12 model years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red line marks the seedbank size at 20 cm deep when lambda = 1.</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18</a:t>
            </a:fld>
            <a:endParaRPr lang="en-US"/>
          </a:p>
        </p:txBody>
      </p:sp>
    </p:spTree>
    <p:extLst>
      <p:ext uri="{BB962C8B-B14F-4D97-AF65-F5344CB8AC3E}">
        <p14:creationId xmlns:p14="http://schemas.microsoft.com/office/powerpoint/2010/main" val="64093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more opportunities to decrease lambda in alfalfa and soybean.</a:t>
            </a:r>
          </a:p>
          <a:p>
            <a:r>
              <a:rPr lang="en-US" dirty="0"/>
              <a:t>Notice that the soybean weed control efficacy was very high, but no herbicide was applied in oat and alfalfa. </a:t>
            </a:r>
          </a:p>
          <a:p>
            <a:r>
              <a:rPr lang="en-US" dirty="0"/>
              <a:t>Oat could be as efficacious against waterhemp because oat is a cool-season crop. Sown early, advantage against warm </a:t>
            </a:r>
            <a:r>
              <a:rPr lang="en-US" dirty="0" err="1"/>
              <a:t>ssaon</a:t>
            </a:r>
            <a:r>
              <a:rPr lang="en-US" dirty="0"/>
              <a:t> crop</a:t>
            </a:r>
          </a:p>
        </p:txBody>
      </p:sp>
      <p:sp>
        <p:nvSpPr>
          <p:cNvPr id="4" name="Slide Number Placeholder 3"/>
          <p:cNvSpPr>
            <a:spLocks noGrp="1"/>
          </p:cNvSpPr>
          <p:nvPr>
            <p:ph type="sldNum" sz="quarter" idx="5"/>
          </p:nvPr>
        </p:nvSpPr>
        <p:spPr/>
        <p:txBody>
          <a:bodyPr/>
          <a:lstStyle/>
          <a:p>
            <a:fld id="{5BD97697-FD2B-1E4C-A98F-FF895FE7DC7A}" type="slidenum">
              <a:rPr lang="en-US" smtClean="0"/>
              <a:t>19</a:t>
            </a:fld>
            <a:endParaRPr lang="en-US"/>
          </a:p>
        </p:txBody>
      </p:sp>
    </p:spTree>
    <p:extLst>
      <p:ext uri="{BB962C8B-B14F-4D97-AF65-F5344CB8AC3E}">
        <p14:creationId xmlns:p14="http://schemas.microsoft.com/office/powerpoint/2010/main" val="2357749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12 model years</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20</a:t>
            </a:fld>
            <a:endParaRPr lang="en-US"/>
          </a:p>
        </p:txBody>
      </p:sp>
    </p:spTree>
    <p:extLst>
      <p:ext uri="{BB962C8B-B14F-4D97-AF65-F5344CB8AC3E}">
        <p14:creationId xmlns:p14="http://schemas.microsoft.com/office/powerpoint/2010/main" val="496832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control efficacy in both corn and soybean</a:t>
            </a:r>
          </a:p>
          <a:p>
            <a:r>
              <a:rPr lang="en-US" dirty="0"/>
              <a:t>Common problem: oat did not establish well </a:t>
            </a:r>
            <a:r>
              <a:rPr lang="en-US" dirty="0">
                <a:sym typeface="Wingdings" pitchFamily="2" charset="2"/>
              </a:rPr>
              <a:t> gaps between rows AND hail-damage soon before harvest</a:t>
            </a:r>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21</a:t>
            </a:fld>
            <a:endParaRPr lang="en-US"/>
          </a:p>
        </p:txBody>
      </p:sp>
    </p:spTree>
    <p:extLst>
      <p:ext uri="{BB962C8B-B14F-4D97-AF65-F5344CB8AC3E}">
        <p14:creationId xmlns:p14="http://schemas.microsoft.com/office/powerpoint/2010/main" val="3779057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Target = first 3 cohorts because they are more likely exposed to control measures: herbicide and interrow cultivation </a:t>
            </a:r>
          </a:p>
          <a:p>
            <a:r>
              <a:rPr lang="en-US" sz="1200" i="1" dirty="0"/>
              <a:t>Given the </a:t>
            </a:r>
            <a:r>
              <a:rPr lang="en-US" sz="1200" b="1" i="1" dirty="0">
                <a:solidFill>
                  <a:schemeClr val="accent6">
                    <a:lumMod val="50000"/>
                  </a:schemeClr>
                </a:solidFill>
              </a:rPr>
              <a:t>mature plant density</a:t>
            </a:r>
            <a:r>
              <a:rPr lang="en-US" sz="1200" i="1" dirty="0"/>
              <a:t> (plants m</a:t>
            </a:r>
            <a:r>
              <a:rPr lang="en-US" sz="1200" i="1" baseline="30000" dirty="0"/>
              <a:t>-2</a:t>
            </a:r>
            <a:r>
              <a:rPr lang="en-US" sz="1200" i="1" dirty="0"/>
              <a:t>) in the population trajectories,</a:t>
            </a:r>
            <a:endParaRPr lang="en-US" dirty="0"/>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22</a:t>
            </a:fld>
            <a:endParaRPr lang="en-US"/>
          </a:p>
        </p:txBody>
      </p:sp>
    </p:spTree>
    <p:extLst>
      <p:ext uri="{BB962C8B-B14F-4D97-AF65-F5344CB8AC3E}">
        <p14:creationId xmlns:p14="http://schemas.microsoft.com/office/powerpoint/2010/main" val="3616749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RCBD with 4 replications </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4</a:t>
            </a:fld>
            <a:endParaRPr lang="en-US"/>
          </a:p>
        </p:txBody>
      </p:sp>
    </p:spTree>
    <p:extLst>
      <p:ext uri="{BB962C8B-B14F-4D97-AF65-F5344CB8AC3E}">
        <p14:creationId xmlns:p14="http://schemas.microsoft.com/office/powerpoint/2010/main" val="4169238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Emergence success rates: PRE &lt; cool-season crop &lt; POST</a:t>
            </a:r>
          </a:p>
        </p:txBody>
      </p:sp>
      <p:sp>
        <p:nvSpPr>
          <p:cNvPr id="4" name="Slide Number Placeholder 3"/>
          <p:cNvSpPr>
            <a:spLocks noGrp="1"/>
          </p:cNvSpPr>
          <p:nvPr>
            <p:ph type="sldNum" sz="quarter" idx="5"/>
          </p:nvPr>
        </p:nvSpPr>
        <p:spPr/>
        <p:txBody>
          <a:bodyPr/>
          <a:lstStyle/>
          <a:p>
            <a:fld id="{5BD97697-FD2B-1E4C-A98F-FF895FE7DC7A}" type="slidenum">
              <a:rPr lang="en-US" smtClean="0"/>
              <a:t>23</a:t>
            </a:fld>
            <a:endParaRPr lang="en-US"/>
          </a:p>
        </p:txBody>
      </p:sp>
    </p:spTree>
    <p:extLst>
      <p:ext uri="{BB962C8B-B14F-4D97-AF65-F5344CB8AC3E}">
        <p14:creationId xmlns:p14="http://schemas.microsoft.com/office/powerpoint/2010/main" val="1942277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terns of seeds production …</a:t>
            </a:r>
          </a:p>
          <a:p>
            <a:r>
              <a:rPr lang="en-US" dirty="0"/>
              <a:t>Green numbers: not manipulated </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24</a:t>
            </a:fld>
            <a:endParaRPr lang="en-US"/>
          </a:p>
        </p:txBody>
      </p:sp>
    </p:spTree>
    <p:extLst>
      <p:ext uri="{BB962C8B-B14F-4D97-AF65-F5344CB8AC3E}">
        <p14:creationId xmlns:p14="http://schemas.microsoft.com/office/powerpoint/2010/main" val="584021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terns of seeds production …</a:t>
            </a:r>
          </a:p>
          <a:p>
            <a:r>
              <a:rPr lang="en-US" dirty="0"/>
              <a:t>Green numbers: not manipulated </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25</a:t>
            </a:fld>
            <a:endParaRPr lang="en-US"/>
          </a:p>
        </p:txBody>
      </p:sp>
    </p:spTree>
    <p:extLst>
      <p:ext uri="{BB962C8B-B14F-4D97-AF65-F5344CB8AC3E}">
        <p14:creationId xmlns:p14="http://schemas.microsoft.com/office/powerpoint/2010/main" val="2801092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Given the mature </a:t>
            </a:r>
            <a:r>
              <a:rPr lang="en-US" sz="1200" b="1" i="1" dirty="0">
                <a:solidFill>
                  <a:schemeClr val="accent6">
                    <a:lumMod val="75000"/>
                  </a:schemeClr>
                </a:solidFill>
              </a:rPr>
              <a:t>plants’ reproductive potential </a:t>
            </a:r>
            <a:r>
              <a:rPr lang="en-US" sz="1200" i="1" dirty="0"/>
              <a:t>in the population trajectories, w</a:t>
            </a:r>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26</a:t>
            </a:fld>
            <a:endParaRPr lang="en-US"/>
          </a:p>
        </p:txBody>
      </p:sp>
    </p:spTree>
    <p:extLst>
      <p:ext uri="{BB962C8B-B14F-4D97-AF65-F5344CB8AC3E}">
        <p14:creationId xmlns:p14="http://schemas.microsoft.com/office/powerpoint/2010/main" val="2229115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27</a:t>
            </a:fld>
            <a:endParaRPr lang="en-US"/>
          </a:p>
        </p:txBody>
      </p:sp>
    </p:spTree>
    <p:extLst>
      <p:ext uri="{BB962C8B-B14F-4D97-AF65-F5344CB8AC3E}">
        <p14:creationId xmlns:p14="http://schemas.microsoft.com/office/powerpoint/2010/main" val="1169066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numbers: not manipulated </a:t>
            </a:r>
          </a:p>
          <a:p>
            <a:r>
              <a:rPr lang="en-US" dirty="0"/>
              <a:t>O3: 99.99% efficacy required; </a:t>
            </a:r>
          </a:p>
          <a:p>
            <a:r>
              <a:rPr lang="en-US" dirty="0"/>
              <a:t>If higher control was achieved in corn and soybean, the current control efficacy levels in O4 and A4 are acceptable </a:t>
            </a:r>
          </a:p>
        </p:txBody>
      </p:sp>
      <p:sp>
        <p:nvSpPr>
          <p:cNvPr id="4" name="Slide Number Placeholder 3"/>
          <p:cNvSpPr>
            <a:spLocks noGrp="1"/>
          </p:cNvSpPr>
          <p:nvPr>
            <p:ph type="sldNum" sz="quarter" idx="5"/>
          </p:nvPr>
        </p:nvSpPr>
        <p:spPr/>
        <p:txBody>
          <a:bodyPr/>
          <a:lstStyle/>
          <a:p>
            <a:fld id="{5BD97697-FD2B-1E4C-A98F-FF895FE7DC7A}" type="slidenum">
              <a:rPr lang="en-US" smtClean="0"/>
              <a:t>28</a:t>
            </a:fld>
            <a:endParaRPr lang="en-US"/>
          </a:p>
        </p:txBody>
      </p:sp>
    </p:spTree>
    <p:extLst>
      <p:ext uri="{BB962C8B-B14F-4D97-AF65-F5344CB8AC3E}">
        <p14:creationId xmlns:p14="http://schemas.microsoft.com/office/powerpoint/2010/main" val="714976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numbers: not manipulated </a:t>
            </a:r>
          </a:p>
          <a:p>
            <a:r>
              <a:rPr lang="en-US" dirty="0"/>
              <a:t>Raw projection: lower reproductive potential in low herbicide </a:t>
            </a:r>
            <a:r>
              <a:rPr lang="en-US" dirty="0" err="1"/>
              <a:t>wm</a:t>
            </a:r>
            <a:r>
              <a:rPr lang="en-US" dirty="0"/>
              <a:t> but higher pl density</a:t>
            </a:r>
          </a:p>
          <a:p>
            <a:r>
              <a:rPr lang="en-US" dirty="0"/>
              <a:t>No additional control efficacy was required in O and A</a:t>
            </a:r>
          </a:p>
        </p:txBody>
      </p:sp>
      <p:sp>
        <p:nvSpPr>
          <p:cNvPr id="4" name="Slide Number Placeholder 3"/>
          <p:cNvSpPr>
            <a:spLocks noGrp="1"/>
          </p:cNvSpPr>
          <p:nvPr>
            <p:ph type="sldNum" sz="quarter" idx="5"/>
          </p:nvPr>
        </p:nvSpPr>
        <p:spPr/>
        <p:txBody>
          <a:bodyPr/>
          <a:lstStyle/>
          <a:p>
            <a:fld id="{5BD97697-FD2B-1E4C-A98F-FF895FE7DC7A}" type="slidenum">
              <a:rPr lang="en-US" smtClean="0"/>
              <a:t>29</a:t>
            </a:fld>
            <a:endParaRPr lang="en-US"/>
          </a:p>
        </p:txBody>
      </p:sp>
    </p:spTree>
    <p:extLst>
      <p:ext uri="{BB962C8B-B14F-4D97-AF65-F5344CB8AC3E}">
        <p14:creationId xmlns:p14="http://schemas.microsoft.com/office/powerpoint/2010/main" val="235274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herbicide was applied in oat/red clover and alfalfa</a:t>
            </a:r>
          </a:p>
          <a:p>
            <a:r>
              <a:rPr lang="en-US" dirty="0"/>
              <a:t>Corn and soybean received 2 herbicide regimes up to 2016</a:t>
            </a:r>
          </a:p>
          <a:p>
            <a:r>
              <a:rPr lang="en-US" dirty="0"/>
              <a:t>From 2017, corn continued to receive 2 herbicide regimes, soybean 1</a:t>
            </a:r>
          </a:p>
          <a:p>
            <a:r>
              <a:rPr lang="en-US" dirty="0"/>
              <a:t>Arrows represent tillage timing and methods</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5</a:t>
            </a:fld>
            <a:endParaRPr lang="en-US"/>
          </a:p>
        </p:txBody>
      </p:sp>
    </p:spTree>
    <p:extLst>
      <p:ext uri="{BB962C8B-B14F-4D97-AF65-F5344CB8AC3E}">
        <p14:creationId xmlns:p14="http://schemas.microsoft.com/office/powerpoint/2010/main" val="3287616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Crop yields were used to evaluate the effectiveness of contrasting weed management programs: no difference in yields suggests no difference in effectiveness </a:t>
            </a:r>
          </a:p>
        </p:txBody>
      </p:sp>
      <p:sp>
        <p:nvSpPr>
          <p:cNvPr id="4" name="Slide Number Placeholder 3"/>
          <p:cNvSpPr>
            <a:spLocks noGrp="1"/>
          </p:cNvSpPr>
          <p:nvPr>
            <p:ph type="sldNum" sz="quarter" idx="5"/>
          </p:nvPr>
        </p:nvSpPr>
        <p:spPr/>
        <p:txBody>
          <a:bodyPr/>
          <a:lstStyle/>
          <a:p>
            <a:fld id="{5BD97697-FD2B-1E4C-A98F-FF895FE7DC7A}" type="slidenum">
              <a:rPr lang="en-US" smtClean="0"/>
              <a:t>6</a:t>
            </a:fld>
            <a:endParaRPr lang="en-US"/>
          </a:p>
        </p:txBody>
      </p:sp>
    </p:spTree>
    <p:extLst>
      <p:ext uri="{BB962C8B-B14F-4D97-AF65-F5344CB8AC3E}">
        <p14:creationId xmlns:p14="http://schemas.microsoft.com/office/powerpoint/2010/main" val="3484511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Question: </a:t>
            </a:r>
            <a:r>
              <a:rPr lang="en-US" dirty="0"/>
              <a:t>How did rotation system and corn weed management affect crop yields?</a:t>
            </a:r>
          </a:p>
          <a:p>
            <a:r>
              <a:rPr lang="en-US" dirty="0"/>
              <a:t>No yield difference, C4, A4 higher than county and state avg</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7</a:t>
            </a:fld>
            <a:endParaRPr lang="en-US"/>
          </a:p>
        </p:txBody>
      </p:sp>
    </p:spTree>
    <p:extLst>
      <p:ext uri="{BB962C8B-B14F-4D97-AF65-F5344CB8AC3E}">
        <p14:creationId xmlns:p14="http://schemas.microsoft.com/office/powerpoint/2010/main" val="1544059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How did rotation system, crop species, and corn weed management affect community ecological indices?</a:t>
            </a:r>
          </a:p>
        </p:txBody>
      </p:sp>
      <p:sp>
        <p:nvSpPr>
          <p:cNvPr id="4" name="Slide Number Placeholder 3"/>
          <p:cNvSpPr>
            <a:spLocks noGrp="1"/>
          </p:cNvSpPr>
          <p:nvPr>
            <p:ph type="sldNum" sz="quarter" idx="5"/>
          </p:nvPr>
        </p:nvSpPr>
        <p:spPr/>
        <p:txBody>
          <a:bodyPr/>
          <a:lstStyle/>
          <a:p>
            <a:fld id="{5BD97697-FD2B-1E4C-A98F-FF895FE7DC7A}" type="slidenum">
              <a:rPr lang="en-US" smtClean="0"/>
              <a:t>8</a:t>
            </a:fld>
            <a:endParaRPr lang="en-US"/>
          </a:p>
        </p:txBody>
      </p:sp>
    </p:spTree>
    <p:extLst>
      <p:ext uri="{BB962C8B-B14F-4D97-AF65-F5344CB8AC3E}">
        <p14:creationId xmlns:p14="http://schemas.microsoft.com/office/powerpoint/2010/main" val="1650865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Q: </a:t>
            </a:r>
            <a:r>
              <a:rPr lang="en-US" dirty="0"/>
              <a:t>How did rotation, crop species, and corn weed management affect weed community density and growth?</a:t>
            </a:r>
          </a:p>
          <a:p>
            <a:r>
              <a:rPr lang="en-US" dirty="0"/>
              <a:t>Further: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did rotation, crop species, and corn weed management affect individual weed species abundance?</a:t>
            </a:r>
          </a:p>
          <a:p>
            <a:r>
              <a:rPr lang="en-US" dirty="0"/>
              <a:t> </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9</a:t>
            </a:fld>
            <a:endParaRPr lang="en-US"/>
          </a:p>
        </p:txBody>
      </p:sp>
    </p:spTree>
    <p:extLst>
      <p:ext uri="{BB962C8B-B14F-4D97-AF65-F5344CB8AC3E}">
        <p14:creationId xmlns:p14="http://schemas.microsoft.com/office/powerpoint/2010/main" val="2499991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Context: when the weed grew in association with five crop species (corn, soybean, oat, red clover, and alfalfa) arranged in three rain-fed cropping systems</a:t>
            </a:r>
          </a:p>
          <a:p>
            <a:endParaRPr lang="en-US" dirty="0"/>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10</a:t>
            </a:fld>
            <a:endParaRPr lang="en-US"/>
          </a:p>
        </p:txBody>
      </p:sp>
    </p:spTree>
    <p:extLst>
      <p:ext uri="{BB962C8B-B14F-4D97-AF65-F5344CB8AC3E}">
        <p14:creationId xmlns:p14="http://schemas.microsoft.com/office/powerpoint/2010/main" val="1302247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 soybean and oat: waterhemp density in soybean was lower but the plant mass was bigger</a:t>
            </a:r>
          </a:p>
          <a:p>
            <a:endParaRPr lang="en-US" dirty="0"/>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11</a:t>
            </a:fld>
            <a:endParaRPr lang="en-US"/>
          </a:p>
        </p:txBody>
      </p:sp>
    </p:spTree>
    <p:extLst>
      <p:ext uri="{BB962C8B-B14F-4D97-AF65-F5344CB8AC3E}">
        <p14:creationId xmlns:p14="http://schemas.microsoft.com/office/powerpoint/2010/main" val="2668312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8BA6BB-965A-2E45-97ED-2A02E6152283}" type="datetimeFigureOut">
              <a:rPr lang="en-US" smtClean="0"/>
              <a:t>10/2/22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531972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8BA6BB-965A-2E45-97ED-2A02E6152283}" type="datetimeFigureOut">
              <a:rPr lang="en-US" smtClean="0"/>
              <a:t>10/2/22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3649055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8BA6BB-965A-2E45-97ED-2A02E6152283}" type="datetimeFigureOut">
              <a:rPr lang="en-US" smtClean="0"/>
              <a:t>10/2/22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4093377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8BA6BB-965A-2E45-97ED-2A02E6152283}" type="datetimeFigureOut">
              <a:rPr lang="en-US" smtClean="0"/>
              <a:t>10/2/22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1271284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8BA6BB-965A-2E45-97ED-2A02E6152283}" type="datetimeFigureOut">
              <a:rPr lang="en-US" smtClean="0"/>
              <a:t>10/2/22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2081235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8BA6BB-965A-2E45-97ED-2A02E6152283}" type="datetimeFigureOut">
              <a:rPr lang="en-US" smtClean="0"/>
              <a:t>10/2/22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660543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8BA6BB-965A-2E45-97ED-2A02E6152283}" type="datetimeFigureOut">
              <a:rPr lang="en-US" smtClean="0"/>
              <a:t>10/2/22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1263467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8BA6BB-965A-2E45-97ED-2A02E6152283}" type="datetimeFigureOut">
              <a:rPr lang="en-US" smtClean="0"/>
              <a:t>10/2/22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2606982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8BA6BB-965A-2E45-97ED-2A02E6152283}" type="datetimeFigureOut">
              <a:rPr lang="en-US" smtClean="0"/>
              <a:t>10/2/22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889046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8BA6BB-965A-2E45-97ED-2A02E6152283}" type="datetimeFigureOut">
              <a:rPr lang="en-US" smtClean="0"/>
              <a:t>10/2/22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245702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8BA6BB-965A-2E45-97ED-2A02E6152283}" type="datetimeFigureOut">
              <a:rPr lang="en-US" smtClean="0"/>
              <a:t>10/2/22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1569491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8BA6BB-965A-2E45-97ED-2A02E6152283}" type="datetimeFigureOut">
              <a:rPr lang="en-US" smtClean="0"/>
              <a:t>10/2/22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2B622E-A6DD-8644-8E7C-1D572752C837}" type="slidenum">
              <a:rPr lang="en-US" smtClean="0"/>
              <a:t>‹#›</a:t>
            </a:fld>
            <a:endParaRPr lang="en-US"/>
          </a:p>
        </p:txBody>
      </p:sp>
    </p:spTree>
    <p:extLst>
      <p:ext uri="{BB962C8B-B14F-4D97-AF65-F5344CB8AC3E}">
        <p14:creationId xmlns:p14="http://schemas.microsoft.com/office/powerpoint/2010/main" val="10512069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3389/fagro.2022.811359"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eg"/><Relationship Id="rId4" Type="http://schemas.openxmlformats.org/officeDocument/2006/relationships/hyperlink" Target="https://crops.extension.iastate.edu/encyclopedia/waterhem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0.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doi.org/10.3389/fagro.2022.84854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063B051-97B8-4FDF-B5BE-00594315DFD3}"/>
              </a:ext>
            </a:extLst>
          </p:cNvPr>
          <p:cNvSpPr txBox="1">
            <a:spLocks/>
          </p:cNvSpPr>
          <p:nvPr/>
        </p:nvSpPr>
        <p:spPr>
          <a:xfrm>
            <a:off x="396119" y="1956683"/>
            <a:ext cx="12068175" cy="1850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Weed community composition and waterhemp population dynamics in simple and more diverse cropping systems suitable for the Midwestern USA</a:t>
            </a:r>
          </a:p>
        </p:txBody>
      </p:sp>
      <p:sp>
        <p:nvSpPr>
          <p:cNvPr id="6" name="Subtitle 2">
            <a:extLst>
              <a:ext uri="{FF2B5EF4-FFF2-40B4-BE49-F238E27FC236}">
                <a16:creationId xmlns:a16="http://schemas.microsoft.com/office/drawing/2014/main" id="{7966C19C-82BD-4881-9047-DDD529B40C82}"/>
              </a:ext>
            </a:extLst>
          </p:cNvPr>
          <p:cNvSpPr txBox="1">
            <a:spLocks/>
          </p:cNvSpPr>
          <p:nvPr/>
        </p:nvSpPr>
        <p:spPr>
          <a:xfrm>
            <a:off x="4390974" y="4600114"/>
            <a:ext cx="2596710" cy="10983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Huong Nguyen</a:t>
            </a:r>
          </a:p>
          <a:p>
            <a:pPr marL="0" indent="0">
              <a:buNone/>
            </a:pPr>
            <a:r>
              <a:rPr lang="en-US" dirty="0"/>
              <a:t>August 3</a:t>
            </a:r>
            <a:r>
              <a:rPr lang="en-US" baseline="30000" dirty="0"/>
              <a:t>rd</a:t>
            </a:r>
            <a:r>
              <a:rPr lang="en-US" dirty="0"/>
              <a:t>, 2022</a:t>
            </a:r>
          </a:p>
        </p:txBody>
      </p:sp>
    </p:spTree>
    <p:extLst>
      <p:ext uri="{BB962C8B-B14F-4D97-AF65-F5344CB8AC3E}">
        <p14:creationId xmlns:p14="http://schemas.microsoft.com/office/powerpoint/2010/main" val="315220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F47E-C981-44FC-B83C-511B808509B4}"/>
              </a:ext>
            </a:extLst>
          </p:cNvPr>
          <p:cNvSpPr>
            <a:spLocks noGrp="1"/>
          </p:cNvSpPr>
          <p:nvPr>
            <p:ph type="title"/>
          </p:nvPr>
        </p:nvSpPr>
        <p:spPr>
          <a:xfrm>
            <a:off x="838200" y="1236663"/>
            <a:ext cx="10515600" cy="1325563"/>
          </a:xfrm>
        </p:spPr>
        <p:txBody>
          <a:bodyPr>
            <a:noAutofit/>
          </a:bodyPr>
          <a:lstStyle/>
          <a:p>
            <a:r>
              <a:rPr lang="en-US" sz="4800" dirty="0"/>
              <a:t>Impact of cropping system diversification on vegetative and reproductive characteristics of waterhemp</a:t>
            </a:r>
          </a:p>
        </p:txBody>
      </p:sp>
      <p:sp>
        <p:nvSpPr>
          <p:cNvPr id="3" name="Content Placeholder 2">
            <a:extLst>
              <a:ext uri="{FF2B5EF4-FFF2-40B4-BE49-F238E27FC236}">
                <a16:creationId xmlns:a16="http://schemas.microsoft.com/office/drawing/2014/main" id="{D30BE9CF-874E-4815-9245-BD074095BF92}"/>
              </a:ext>
            </a:extLst>
          </p:cNvPr>
          <p:cNvSpPr>
            <a:spLocks noGrp="1"/>
          </p:cNvSpPr>
          <p:nvPr>
            <p:ph idx="1"/>
          </p:nvPr>
        </p:nvSpPr>
        <p:spPr>
          <a:xfrm>
            <a:off x="838200" y="2992438"/>
            <a:ext cx="10515600" cy="2444233"/>
          </a:xfrm>
        </p:spPr>
        <p:txBody>
          <a:bodyPr>
            <a:normAutofit/>
          </a:bodyPr>
          <a:lstStyle/>
          <a:p>
            <a:r>
              <a:rPr lang="en-US" sz="4000" dirty="0"/>
              <a:t>The population aboveground mass, density, and sex ratio</a:t>
            </a:r>
          </a:p>
          <a:p>
            <a:r>
              <a:rPr lang="en-US" sz="4000" dirty="0"/>
              <a:t>The relationship between </a:t>
            </a:r>
            <a:r>
              <a:rPr lang="en-US" sz="4000" dirty="0" err="1"/>
              <a:t>waterhemp's</a:t>
            </a:r>
            <a:r>
              <a:rPr lang="en-US" sz="4000" dirty="0"/>
              <a:t> female size and fecundity</a:t>
            </a:r>
          </a:p>
          <a:p>
            <a:endParaRPr lang="en-US" sz="4000" dirty="0"/>
          </a:p>
        </p:txBody>
      </p:sp>
      <p:sp>
        <p:nvSpPr>
          <p:cNvPr id="4" name="TextBox 3">
            <a:extLst>
              <a:ext uri="{FF2B5EF4-FFF2-40B4-BE49-F238E27FC236}">
                <a16:creationId xmlns:a16="http://schemas.microsoft.com/office/drawing/2014/main" id="{03D48C18-1504-45DC-F48D-3C80CF21242B}"/>
              </a:ext>
            </a:extLst>
          </p:cNvPr>
          <p:cNvSpPr txBox="1"/>
          <p:nvPr/>
        </p:nvSpPr>
        <p:spPr>
          <a:xfrm>
            <a:off x="969627" y="5436671"/>
            <a:ext cx="10927976" cy="369332"/>
          </a:xfrm>
          <a:prstGeom prst="rect">
            <a:avLst/>
          </a:prstGeom>
          <a:noFill/>
        </p:spPr>
        <p:txBody>
          <a:bodyPr wrap="square" rtlCol="0">
            <a:spAutoFit/>
          </a:bodyPr>
          <a:lstStyle/>
          <a:p>
            <a:r>
              <a:rPr lang="en-US" dirty="0"/>
              <a:t>@</a:t>
            </a:r>
            <a:r>
              <a:rPr lang="en-US" dirty="0" err="1"/>
              <a:t>FrontAgro</a:t>
            </a:r>
            <a:r>
              <a:rPr lang="en-US" dirty="0"/>
              <a:t>  </a:t>
            </a:r>
            <a:r>
              <a:rPr lang="en-US" dirty="0">
                <a:hlinkClick r:id="rId3"/>
              </a:rPr>
              <a:t>https://doi.org/10.3389/fagro.2022.811359</a:t>
            </a:r>
            <a:r>
              <a:rPr lang="en-US" dirty="0"/>
              <a:t> </a:t>
            </a:r>
          </a:p>
        </p:txBody>
      </p:sp>
    </p:spTree>
    <p:extLst>
      <p:ext uri="{BB962C8B-B14F-4D97-AF65-F5344CB8AC3E}">
        <p14:creationId xmlns:p14="http://schemas.microsoft.com/office/powerpoint/2010/main" val="612140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C9706D24-880B-B942-B79A-2941743CDF4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93818" y="42864"/>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EED8729-A600-431A-8F55-51018F465D5B}"/>
              </a:ext>
            </a:extLst>
          </p:cNvPr>
          <p:cNvSpPr txBox="1"/>
          <p:nvPr/>
        </p:nvSpPr>
        <p:spPr>
          <a:xfrm>
            <a:off x="5903259" y="295835"/>
            <a:ext cx="1143000" cy="369332"/>
          </a:xfrm>
          <a:prstGeom prst="rect">
            <a:avLst/>
          </a:prstGeom>
          <a:noFill/>
        </p:spPr>
        <p:txBody>
          <a:bodyPr wrap="square" rtlCol="0">
            <a:spAutoFit/>
          </a:bodyPr>
          <a:lstStyle/>
          <a:p>
            <a:r>
              <a:rPr lang="en-US" dirty="0"/>
              <a:t>2018</a:t>
            </a:r>
          </a:p>
        </p:txBody>
      </p:sp>
      <p:sp>
        <p:nvSpPr>
          <p:cNvPr id="7" name="TextBox 6">
            <a:extLst>
              <a:ext uri="{FF2B5EF4-FFF2-40B4-BE49-F238E27FC236}">
                <a16:creationId xmlns:a16="http://schemas.microsoft.com/office/drawing/2014/main" id="{3B3482DA-E24C-4731-8AC6-EA308384D6CE}"/>
              </a:ext>
            </a:extLst>
          </p:cNvPr>
          <p:cNvSpPr txBox="1"/>
          <p:nvPr/>
        </p:nvSpPr>
        <p:spPr>
          <a:xfrm>
            <a:off x="5903259" y="4011705"/>
            <a:ext cx="1143000" cy="369332"/>
          </a:xfrm>
          <a:prstGeom prst="rect">
            <a:avLst/>
          </a:prstGeom>
          <a:noFill/>
        </p:spPr>
        <p:txBody>
          <a:bodyPr wrap="square" rtlCol="0">
            <a:spAutoFit/>
          </a:bodyPr>
          <a:lstStyle/>
          <a:p>
            <a:r>
              <a:rPr lang="en-US" dirty="0"/>
              <a:t>2018</a:t>
            </a:r>
          </a:p>
        </p:txBody>
      </p:sp>
      <p:sp>
        <p:nvSpPr>
          <p:cNvPr id="8" name="TextBox 7">
            <a:extLst>
              <a:ext uri="{FF2B5EF4-FFF2-40B4-BE49-F238E27FC236}">
                <a16:creationId xmlns:a16="http://schemas.microsoft.com/office/drawing/2014/main" id="{1FEB079D-7239-4189-A055-7099A2576CFE}"/>
              </a:ext>
            </a:extLst>
          </p:cNvPr>
          <p:cNvSpPr txBox="1"/>
          <p:nvPr/>
        </p:nvSpPr>
        <p:spPr>
          <a:xfrm>
            <a:off x="9256059" y="295835"/>
            <a:ext cx="1143000" cy="369332"/>
          </a:xfrm>
          <a:prstGeom prst="rect">
            <a:avLst/>
          </a:prstGeom>
          <a:noFill/>
        </p:spPr>
        <p:txBody>
          <a:bodyPr wrap="square" rtlCol="0">
            <a:spAutoFit/>
          </a:bodyPr>
          <a:lstStyle/>
          <a:p>
            <a:r>
              <a:rPr lang="en-US" dirty="0"/>
              <a:t>2019</a:t>
            </a:r>
          </a:p>
        </p:txBody>
      </p:sp>
      <p:sp>
        <p:nvSpPr>
          <p:cNvPr id="9" name="TextBox 8">
            <a:extLst>
              <a:ext uri="{FF2B5EF4-FFF2-40B4-BE49-F238E27FC236}">
                <a16:creationId xmlns:a16="http://schemas.microsoft.com/office/drawing/2014/main" id="{8D769779-5679-4464-B582-22C867020FCA}"/>
              </a:ext>
            </a:extLst>
          </p:cNvPr>
          <p:cNvSpPr txBox="1"/>
          <p:nvPr/>
        </p:nvSpPr>
        <p:spPr>
          <a:xfrm>
            <a:off x="9256059" y="4011705"/>
            <a:ext cx="1143000" cy="369332"/>
          </a:xfrm>
          <a:prstGeom prst="rect">
            <a:avLst/>
          </a:prstGeom>
          <a:noFill/>
        </p:spPr>
        <p:txBody>
          <a:bodyPr wrap="square" rtlCol="0">
            <a:spAutoFit/>
          </a:bodyPr>
          <a:lstStyle/>
          <a:p>
            <a:r>
              <a:rPr lang="en-US" dirty="0"/>
              <a:t>2019</a:t>
            </a:r>
          </a:p>
        </p:txBody>
      </p:sp>
      <p:sp>
        <p:nvSpPr>
          <p:cNvPr id="3" name="TextBox 2">
            <a:extLst>
              <a:ext uri="{FF2B5EF4-FFF2-40B4-BE49-F238E27FC236}">
                <a16:creationId xmlns:a16="http://schemas.microsoft.com/office/drawing/2014/main" id="{0ACE193C-3652-9D12-4337-1AD01B2D1E1B}"/>
              </a:ext>
            </a:extLst>
          </p:cNvPr>
          <p:cNvSpPr txBox="1"/>
          <p:nvPr/>
        </p:nvSpPr>
        <p:spPr>
          <a:xfrm>
            <a:off x="478539" y="3992192"/>
            <a:ext cx="4469931" cy="2308324"/>
          </a:xfrm>
          <a:prstGeom prst="rect">
            <a:avLst/>
          </a:prstGeom>
          <a:noFill/>
        </p:spPr>
        <p:txBody>
          <a:bodyPr wrap="square" rtlCol="0">
            <a:spAutoFit/>
          </a:bodyPr>
          <a:lstStyle/>
          <a:p>
            <a:r>
              <a:rPr lang="en-US" sz="3600" dirty="0">
                <a:latin typeface="Big Caslon Medium" panose="02000603090000020003" pitchFamily="2" charset="-79"/>
                <a:cs typeface="Big Caslon Medium" panose="02000603090000020003" pitchFamily="2" charset="-79"/>
              </a:rPr>
              <a:t>Waterhemp plant density was the </a:t>
            </a:r>
          </a:p>
          <a:p>
            <a:r>
              <a:rPr lang="en-US" sz="3600" dirty="0">
                <a:latin typeface="Big Caslon Medium" panose="02000603090000020003" pitchFamily="2" charset="-79"/>
                <a:cs typeface="Big Caslon Medium" panose="02000603090000020003" pitchFamily="2" charset="-79"/>
              </a:rPr>
              <a:t>highest and most variable in oat</a:t>
            </a:r>
          </a:p>
        </p:txBody>
      </p:sp>
      <p:sp>
        <p:nvSpPr>
          <p:cNvPr id="5" name="Title 4">
            <a:extLst>
              <a:ext uri="{FF2B5EF4-FFF2-40B4-BE49-F238E27FC236}">
                <a16:creationId xmlns:a16="http://schemas.microsoft.com/office/drawing/2014/main" id="{2648FB82-83F6-654E-95D9-AF44F46ECDEB}"/>
              </a:ext>
            </a:extLst>
          </p:cNvPr>
          <p:cNvSpPr>
            <a:spLocks noGrp="1"/>
          </p:cNvSpPr>
          <p:nvPr>
            <p:ph type="title"/>
          </p:nvPr>
        </p:nvSpPr>
        <p:spPr>
          <a:xfrm>
            <a:off x="478539" y="0"/>
            <a:ext cx="4319820" cy="4171950"/>
          </a:xfrm>
        </p:spPr>
        <p:txBody>
          <a:bodyPr>
            <a:normAutofit fontScale="90000"/>
          </a:bodyPr>
          <a:lstStyle/>
          <a:p>
            <a:r>
              <a:rPr lang="en-US" sz="4000" dirty="0">
                <a:latin typeface="Big Caslon Medium" panose="02000603090000020003" pitchFamily="2" charset="-79"/>
                <a:cs typeface="Big Caslon Medium" panose="02000603090000020003" pitchFamily="2" charset="-79"/>
              </a:rPr>
              <a:t>Waterhemp</a:t>
            </a:r>
            <a:r>
              <a:rPr lang="en-US" sz="4000" i="1" dirty="0">
                <a:latin typeface="BIG CASLON MEDIUM" panose="02000603090000020003" pitchFamily="2" charset="-79"/>
                <a:cs typeface="BIG CASLON MEDIUM" panose="02000603090000020003" pitchFamily="2" charset="-79"/>
              </a:rPr>
              <a:t> </a:t>
            </a:r>
            <a:r>
              <a:rPr lang="en-US" sz="4000" dirty="0">
                <a:latin typeface="Big Caslon Medium" panose="02000603090000020003" pitchFamily="2" charset="-79"/>
                <a:cs typeface="Big Caslon Medium" panose="02000603090000020003" pitchFamily="2" charset="-79"/>
              </a:rPr>
              <a:t>reproductive potential were highest and most variable in 2018 corn and oat; and most variable in 2019 oat</a:t>
            </a:r>
          </a:p>
        </p:txBody>
      </p:sp>
    </p:spTree>
    <p:extLst>
      <p:ext uri="{BB962C8B-B14F-4D97-AF65-F5344CB8AC3E}">
        <p14:creationId xmlns:p14="http://schemas.microsoft.com/office/powerpoint/2010/main" val="2651318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8CB3A5C-A799-8A46-B030-AFA6FCCE41A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2770" y="33589"/>
            <a:ext cx="5386692" cy="6733367"/>
          </a:xfrm>
          <a:prstGeom prst="rect">
            <a:avLst/>
          </a:prstGeom>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29C1611F-0FD5-CA85-3B50-55E966378F5E}"/>
              </a:ext>
            </a:extLst>
          </p:cNvPr>
          <p:cNvSpPr>
            <a:spLocks noGrp="1"/>
          </p:cNvSpPr>
          <p:nvPr>
            <p:ph type="title"/>
          </p:nvPr>
        </p:nvSpPr>
        <p:spPr>
          <a:xfrm>
            <a:off x="6096000" y="1230000"/>
            <a:ext cx="5257800" cy="4454848"/>
          </a:xfrm>
        </p:spPr>
        <p:txBody>
          <a:bodyPr/>
          <a:lstStyle/>
          <a:p>
            <a:r>
              <a:rPr lang="en-US" dirty="0"/>
              <a:t>Estimation of plant fecundity from aboveground mass requires crop identity and corn weed management regime context</a:t>
            </a:r>
          </a:p>
        </p:txBody>
      </p:sp>
    </p:spTree>
    <p:extLst>
      <p:ext uri="{BB962C8B-B14F-4D97-AF65-F5344CB8AC3E}">
        <p14:creationId xmlns:p14="http://schemas.microsoft.com/office/powerpoint/2010/main" val="595289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959B-0B6F-1A44-BEC4-52A52C742328}"/>
              </a:ext>
            </a:extLst>
          </p:cNvPr>
          <p:cNvSpPr>
            <a:spLocks noGrp="1"/>
          </p:cNvSpPr>
          <p:nvPr>
            <p:ph type="title"/>
          </p:nvPr>
        </p:nvSpPr>
        <p:spPr>
          <a:xfrm>
            <a:off x="497922" y="71941"/>
            <a:ext cx="12169566" cy="694542"/>
          </a:xfrm>
        </p:spPr>
        <p:txBody>
          <a:bodyPr>
            <a:normAutofit/>
          </a:bodyPr>
          <a:lstStyle/>
          <a:p>
            <a:r>
              <a:rPr lang="en-US" sz="3200" dirty="0"/>
              <a:t>Female-biased populations might occur in oat, red clover, and alfalfa</a:t>
            </a:r>
          </a:p>
        </p:txBody>
      </p:sp>
      <p:pic>
        <p:nvPicPr>
          <p:cNvPr id="4" name="Picture 4">
            <a:extLst>
              <a:ext uri="{FF2B5EF4-FFF2-40B4-BE49-F238E27FC236}">
                <a16:creationId xmlns:a16="http://schemas.microsoft.com/office/drawing/2014/main" id="{5EFFA116-7299-B145-A583-9042872B4DB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04085" y="696029"/>
            <a:ext cx="4781313" cy="5983551"/>
          </a:xfrm>
          <a:prstGeom prst="rect">
            <a:avLst/>
          </a:prstGeom>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388A6D3F-044A-FE40-A911-5CFD18E21F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383" y="797406"/>
            <a:ext cx="4684059" cy="5859309"/>
          </a:xfrm>
          <a:prstGeom prst="rect">
            <a:avLst/>
          </a:prstGeom>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D285B0-897D-4749-A0E5-7608C3FE3E1B}"/>
              </a:ext>
            </a:extLst>
          </p:cNvPr>
          <p:cNvSpPr txBox="1"/>
          <p:nvPr/>
        </p:nvSpPr>
        <p:spPr>
          <a:xfrm>
            <a:off x="1636081" y="581817"/>
            <a:ext cx="1728787" cy="369332"/>
          </a:xfrm>
          <a:prstGeom prst="rect">
            <a:avLst/>
          </a:prstGeom>
          <a:noFill/>
        </p:spPr>
        <p:txBody>
          <a:bodyPr wrap="square" rtlCol="0">
            <a:spAutoFit/>
          </a:bodyPr>
          <a:lstStyle/>
          <a:p>
            <a:r>
              <a:rPr lang="en-US" dirty="0"/>
              <a:t>2018 sex ratio</a:t>
            </a:r>
          </a:p>
        </p:txBody>
      </p:sp>
    </p:spTree>
    <p:extLst>
      <p:ext uri="{BB962C8B-B14F-4D97-AF65-F5344CB8AC3E}">
        <p14:creationId xmlns:p14="http://schemas.microsoft.com/office/powerpoint/2010/main" val="423865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43B95-CD3F-CE4F-B182-2EB6BE88D192}"/>
              </a:ext>
            </a:extLst>
          </p:cNvPr>
          <p:cNvSpPr>
            <a:spLocks noGrp="1"/>
          </p:cNvSpPr>
          <p:nvPr>
            <p:ph type="title"/>
          </p:nvPr>
        </p:nvSpPr>
        <p:spPr/>
        <p:txBody>
          <a:bodyPr/>
          <a:lstStyle/>
          <a:p>
            <a:r>
              <a:rPr lang="en-US">
                <a:latin typeface="Big Caslon Medium" panose="02000603090000020003" pitchFamily="2" charset="-79"/>
                <a:cs typeface="Big Caslon Medium" panose="02000603090000020003" pitchFamily="2" charset="-79"/>
              </a:rPr>
              <a:t>Waterhemp population dynamics in simple versus diverse cropping systems</a:t>
            </a:r>
            <a:endParaRPr lang="en-US" dirty="0">
              <a:latin typeface="Big Caslon Medium" panose="02000603090000020003" pitchFamily="2" charset="-79"/>
              <a:cs typeface="Big Caslon Medium" panose="02000603090000020003" pitchFamily="2" charset="-79"/>
            </a:endParaRPr>
          </a:p>
        </p:txBody>
      </p:sp>
      <p:sp>
        <p:nvSpPr>
          <p:cNvPr id="3" name="Content Placeholder 2">
            <a:extLst>
              <a:ext uri="{FF2B5EF4-FFF2-40B4-BE49-F238E27FC236}">
                <a16:creationId xmlns:a16="http://schemas.microsoft.com/office/drawing/2014/main" id="{22497C49-6157-AF4A-984E-3827AC4AA253}"/>
              </a:ext>
            </a:extLst>
          </p:cNvPr>
          <p:cNvSpPr>
            <a:spLocks noGrp="1"/>
          </p:cNvSpPr>
          <p:nvPr>
            <p:ph idx="1"/>
          </p:nvPr>
        </p:nvSpPr>
        <p:spPr/>
        <p:txBody>
          <a:bodyPr>
            <a:normAutofit lnSpcReduction="10000"/>
          </a:bodyPr>
          <a:lstStyle/>
          <a:p>
            <a:r>
              <a:rPr lang="en-US" sz="3200"/>
              <a:t>Questions: </a:t>
            </a:r>
          </a:p>
          <a:p>
            <a:pPr lvl="1"/>
            <a:r>
              <a:rPr lang="en-US" sz="2800"/>
              <a:t>How do waterhemp populations grow in different cropping systems?</a:t>
            </a:r>
          </a:p>
          <a:p>
            <a:pPr lvl="1"/>
            <a:r>
              <a:rPr lang="en-US" sz="2800"/>
              <a:t>What are the seed production and mature plant density thresholds in different cropping systems?</a:t>
            </a:r>
          </a:p>
          <a:p>
            <a:r>
              <a:rPr lang="en-US" sz="3200"/>
              <a:t>Approach: a periodic matrix model followed by simulations</a:t>
            </a:r>
          </a:p>
          <a:p>
            <a:r>
              <a:rPr lang="en-US" sz="3200"/>
              <a:t>Empirical data: soil seedbank density, emergence density and timing, and reproductive potential</a:t>
            </a:r>
          </a:p>
          <a:p>
            <a:r>
              <a:rPr lang="en-US" sz="3200"/>
              <a:t>Literature data: tillage-induced vertical redistribution (Seed Chaser), seed mortality, and seedling mortality</a:t>
            </a:r>
            <a:endParaRPr lang="en-US" sz="3200" dirty="0"/>
          </a:p>
        </p:txBody>
      </p:sp>
    </p:spTree>
    <p:extLst>
      <p:ext uri="{BB962C8B-B14F-4D97-AF65-F5344CB8AC3E}">
        <p14:creationId xmlns:p14="http://schemas.microsoft.com/office/powerpoint/2010/main" val="2872408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B1DB5-EFE0-0740-8525-81899247442C}"/>
              </a:ext>
            </a:extLst>
          </p:cNvPr>
          <p:cNvSpPr>
            <a:spLocks noGrp="1"/>
          </p:cNvSpPr>
          <p:nvPr>
            <p:ph type="title"/>
          </p:nvPr>
        </p:nvSpPr>
        <p:spPr/>
        <p:txBody>
          <a:bodyPr/>
          <a:lstStyle/>
          <a:p>
            <a:r>
              <a:rPr lang="en-US" dirty="0">
                <a:latin typeface="Big Caslon Medium" panose="02000603090000020003" pitchFamily="2" charset="-79"/>
                <a:cs typeface="Big Caslon Medium" panose="02000603090000020003" pitchFamily="2" charset="-79"/>
              </a:rPr>
              <a:t>Waterhemp – an agronomically challenging weed species in row crops</a:t>
            </a:r>
          </a:p>
        </p:txBody>
      </p:sp>
      <p:pic>
        <p:nvPicPr>
          <p:cNvPr id="1028" name="Picture 4">
            <a:extLst>
              <a:ext uri="{FF2B5EF4-FFF2-40B4-BE49-F238E27FC236}">
                <a16:creationId xmlns:a16="http://schemas.microsoft.com/office/drawing/2014/main" id="{1299A093-0A3F-D940-9EB5-BA350C2B443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58838" y="1962160"/>
            <a:ext cx="3608388" cy="23743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90C78D0-B290-0D4A-8187-F0F13E2C3D7A}"/>
              </a:ext>
            </a:extLst>
          </p:cNvPr>
          <p:cNvSpPr txBox="1"/>
          <p:nvPr/>
        </p:nvSpPr>
        <p:spPr>
          <a:xfrm>
            <a:off x="858838" y="4570980"/>
            <a:ext cx="6608762" cy="646331"/>
          </a:xfrm>
          <a:prstGeom prst="rect">
            <a:avLst/>
          </a:prstGeom>
          <a:noFill/>
        </p:spPr>
        <p:txBody>
          <a:bodyPr wrap="square" rtlCol="0">
            <a:spAutoFit/>
          </a:bodyPr>
          <a:lstStyle/>
          <a:p>
            <a:r>
              <a:rPr lang="en-US" dirty="0"/>
              <a:t>Photo: Rebecca </a:t>
            </a:r>
            <a:r>
              <a:rPr lang="en-US" dirty="0" err="1"/>
              <a:t>Vittetoe</a:t>
            </a:r>
            <a:r>
              <a:rPr lang="en-US" dirty="0"/>
              <a:t> </a:t>
            </a:r>
            <a:r>
              <a:rPr lang="en-US" dirty="0">
                <a:hlinkClick r:id="rId4"/>
              </a:rPr>
              <a:t>https://crops.extension.iastate.edu/encyclopedia/waterhemp</a:t>
            </a:r>
            <a:r>
              <a:rPr lang="en-US" dirty="0"/>
              <a:t> </a:t>
            </a:r>
          </a:p>
        </p:txBody>
      </p:sp>
      <p:pic>
        <p:nvPicPr>
          <p:cNvPr id="1030" name="Picture 6">
            <a:extLst>
              <a:ext uri="{FF2B5EF4-FFF2-40B4-BE49-F238E27FC236}">
                <a16:creationId xmlns:a16="http://schemas.microsoft.com/office/drawing/2014/main" id="{CF0278A2-0FEC-0D44-90F0-497C1C89AE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088" y="1817696"/>
            <a:ext cx="2683512" cy="27532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33E45A6-172B-264B-A920-4423E97F576E}"/>
              </a:ext>
            </a:extLst>
          </p:cNvPr>
          <p:cNvPicPr>
            <a:picLocks noChangeAspect="1"/>
          </p:cNvPicPr>
          <p:nvPr/>
        </p:nvPicPr>
        <p:blipFill>
          <a:blip r:embed="rId6"/>
          <a:stretch>
            <a:fillRect/>
          </a:stretch>
        </p:blipFill>
        <p:spPr>
          <a:xfrm rot="5400000">
            <a:off x="7381875" y="1722969"/>
            <a:ext cx="5105400" cy="3829050"/>
          </a:xfrm>
          <a:prstGeom prst="rect">
            <a:avLst/>
          </a:prstGeom>
        </p:spPr>
      </p:pic>
      <p:sp>
        <p:nvSpPr>
          <p:cNvPr id="8" name="TextBox 7">
            <a:extLst>
              <a:ext uri="{FF2B5EF4-FFF2-40B4-BE49-F238E27FC236}">
                <a16:creationId xmlns:a16="http://schemas.microsoft.com/office/drawing/2014/main" id="{F7F3B1A9-18E9-1641-A18F-92E1B24EE70B}"/>
              </a:ext>
            </a:extLst>
          </p:cNvPr>
          <p:cNvSpPr txBox="1"/>
          <p:nvPr/>
        </p:nvSpPr>
        <p:spPr>
          <a:xfrm>
            <a:off x="8020050" y="6190194"/>
            <a:ext cx="3829050" cy="369332"/>
          </a:xfrm>
          <a:prstGeom prst="rect">
            <a:avLst/>
          </a:prstGeom>
          <a:noFill/>
        </p:spPr>
        <p:txBody>
          <a:bodyPr wrap="square" rtlCol="0">
            <a:spAutoFit/>
          </a:bodyPr>
          <a:lstStyle/>
          <a:p>
            <a:r>
              <a:rPr lang="en-US" dirty="0"/>
              <a:t>Photo: Huong Nguyen</a:t>
            </a:r>
          </a:p>
        </p:txBody>
      </p:sp>
    </p:spTree>
    <p:extLst>
      <p:ext uri="{BB962C8B-B14F-4D97-AF65-F5344CB8AC3E}">
        <p14:creationId xmlns:p14="http://schemas.microsoft.com/office/powerpoint/2010/main" val="2553019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descr="Figure 1.1 - Population dynamics diagram">
            <a:extLst>
              <a:ext uri="{FF2B5EF4-FFF2-40B4-BE49-F238E27FC236}">
                <a16:creationId xmlns:a16="http://schemas.microsoft.com/office/drawing/2014/main" id="{06941497-49CA-4EFE-B7D7-9A95166FB546}"/>
              </a:ext>
            </a:extLst>
          </p:cNvPr>
          <p:cNvPicPr>
            <a:picLocks noGrp="1"/>
          </p:cNvPicPr>
          <p:nvPr>
            <p:ph idx="1"/>
          </p:nvPr>
        </p:nvPicPr>
        <p:blipFill>
          <a:blip r:embed="rId3"/>
          <a:stretch>
            <a:fillRect/>
          </a:stretch>
        </p:blipFill>
        <p:spPr bwMode="auto">
          <a:xfrm>
            <a:off x="3622535" y="-816910"/>
            <a:ext cx="9217118" cy="7674910"/>
          </a:xfrm>
          <a:prstGeom prst="rect">
            <a:avLst/>
          </a:prstGeom>
          <a:noFill/>
          <a:ln w="9525">
            <a:noFill/>
            <a:headEnd/>
            <a:tailEnd/>
          </a:ln>
        </p:spPr>
      </p:pic>
      <p:sp>
        <p:nvSpPr>
          <p:cNvPr id="5" name="Text Placeholder 4">
            <a:extLst>
              <a:ext uri="{FF2B5EF4-FFF2-40B4-BE49-F238E27FC236}">
                <a16:creationId xmlns:a16="http://schemas.microsoft.com/office/drawing/2014/main" id="{91FE255C-B5F5-4DC1-98CB-FCA2A2FBC394}"/>
              </a:ext>
            </a:extLst>
          </p:cNvPr>
          <p:cNvSpPr>
            <a:spLocks noGrp="1"/>
          </p:cNvSpPr>
          <p:nvPr>
            <p:ph type="body" sz="half" idx="2"/>
          </p:nvPr>
        </p:nvSpPr>
        <p:spPr>
          <a:xfrm>
            <a:off x="839788" y="941294"/>
            <a:ext cx="4902106" cy="4927694"/>
          </a:xfrm>
        </p:spPr>
        <p:txBody>
          <a:bodyPr>
            <a:normAutofit/>
          </a:bodyPr>
          <a:lstStyle/>
          <a:p>
            <a:r>
              <a:rPr lang="en-US" sz="2400" dirty="0"/>
              <a:t>6 sub-annual matrices</a:t>
            </a:r>
          </a:p>
          <a:p>
            <a:pPr marL="457200" indent="-457200">
              <a:buFont typeface="+mj-lt"/>
              <a:buAutoNum type="arabicPeriod"/>
            </a:pPr>
            <a:r>
              <a:rPr lang="en-US" sz="2400" dirty="0"/>
              <a:t>Pre-planting tillage</a:t>
            </a:r>
          </a:p>
          <a:p>
            <a:pPr marL="457200" indent="-457200">
              <a:buFont typeface="+mj-lt"/>
              <a:buAutoNum type="arabicPeriod"/>
            </a:pPr>
            <a:r>
              <a:rPr lang="en-US" sz="2400" dirty="0"/>
              <a:t>Seedling recruitment/seedbank depletion</a:t>
            </a:r>
          </a:p>
          <a:p>
            <a:pPr marL="457200" indent="-457200">
              <a:buFont typeface="+mj-lt"/>
              <a:buAutoNum type="arabicPeriod"/>
            </a:pPr>
            <a:r>
              <a:rPr lang="en-US" sz="2400" dirty="0"/>
              <a:t>Seed and seedling survival during the crop season</a:t>
            </a:r>
          </a:p>
          <a:p>
            <a:pPr marL="457200" indent="-457200">
              <a:buFont typeface="+mj-lt"/>
              <a:buAutoNum type="arabicPeriod"/>
            </a:pPr>
            <a:r>
              <a:rPr lang="en-US" sz="2400" dirty="0"/>
              <a:t>Seed production</a:t>
            </a:r>
          </a:p>
          <a:p>
            <a:pPr marL="457200" indent="-457200">
              <a:buFont typeface="+mj-lt"/>
              <a:buAutoNum type="arabicPeriod"/>
            </a:pPr>
            <a:r>
              <a:rPr lang="en-US" sz="2400" dirty="0"/>
              <a:t>Post-harvest tillage</a:t>
            </a:r>
          </a:p>
          <a:p>
            <a:pPr marL="457200" indent="-457200">
              <a:buFont typeface="+mj-lt"/>
              <a:buAutoNum type="arabicPeriod"/>
            </a:pPr>
            <a:r>
              <a:rPr lang="en-US" sz="2400" dirty="0"/>
              <a:t>Overwinter seed survival</a:t>
            </a:r>
          </a:p>
          <a:p>
            <a:pPr marL="457200" indent="-457200">
              <a:buFont typeface="+mj-lt"/>
              <a:buAutoNum type="arabicPeriod"/>
            </a:pPr>
            <a:endParaRPr lang="en-US" sz="2400" dirty="0"/>
          </a:p>
          <a:p>
            <a:pPr marL="457200" indent="-457200">
              <a:buFont typeface="+mj-lt"/>
              <a:buAutoNum type="arabicPeriod"/>
            </a:pPr>
            <a:endParaRPr lang="en-US" sz="2400" dirty="0"/>
          </a:p>
          <a:p>
            <a:endParaRPr lang="en-US" sz="2400" dirty="0"/>
          </a:p>
        </p:txBody>
      </p:sp>
      <p:sp>
        <p:nvSpPr>
          <p:cNvPr id="2" name="Title 1">
            <a:extLst>
              <a:ext uri="{FF2B5EF4-FFF2-40B4-BE49-F238E27FC236}">
                <a16:creationId xmlns:a16="http://schemas.microsoft.com/office/drawing/2014/main" id="{90974045-2694-4B57-AE7A-4A89DEBC544C}"/>
              </a:ext>
            </a:extLst>
          </p:cNvPr>
          <p:cNvSpPr>
            <a:spLocks noGrp="1"/>
          </p:cNvSpPr>
          <p:nvPr>
            <p:ph type="title"/>
          </p:nvPr>
        </p:nvSpPr>
        <p:spPr>
          <a:xfrm>
            <a:off x="745658" y="110937"/>
            <a:ext cx="8761412" cy="672353"/>
          </a:xfrm>
        </p:spPr>
        <p:txBody>
          <a:bodyPr>
            <a:normAutofit fontScale="90000"/>
          </a:bodyPr>
          <a:lstStyle/>
          <a:p>
            <a:r>
              <a:rPr lang="en-US" sz="4400" b="1" dirty="0"/>
              <a:t>Population dynamics diagram</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8E6BABD-EF61-4073-849E-1E9F3D73703C}"/>
                  </a:ext>
                </a:extLst>
              </p:cNvPr>
              <p:cNvSpPr/>
              <p:nvPr/>
            </p:nvSpPr>
            <p:spPr>
              <a:xfrm>
                <a:off x="7462471" y="3203435"/>
                <a:ext cx="2044599" cy="9142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1" i="1">
                              <a:solidFill>
                                <a:schemeClr val="accent5">
                                  <a:lumMod val="50000"/>
                                </a:schemeClr>
                              </a:solidFill>
                              <a:latin typeface="Cambria Math" panose="02040503050406030204" pitchFamily="18" charset="0"/>
                            </a:rPr>
                          </m:ctrlPr>
                        </m:dPr>
                        <m:e>
                          <m:m>
                            <m:mPr>
                              <m:plcHide m:val="on"/>
                              <m:mcs>
                                <m:mc>
                                  <m:mcPr>
                                    <m:count m:val="2"/>
                                    <m:mcJc m:val="center"/>
                                  </m:mcPr>
                                </m:mc>
                              </m:mcs>
                              <m:ctrlPr>
                                <a:rPr lang="en-US" sz="2400" b="1" i="1">
                                  <a:solidFill>
                                    <a:schemeClr val="accent5">
                                      <a:lumMod val="50000"/>
                                    </a:schemeClr>
                                  </a:solidFill>
                                  <a:latin typeface="Cambria Math" panose="02040503050406030204" pitchFamily="18" charset="0"/>
                                </a:rPr>
                              </m:ctrlPr>
                            </m:mPr>
                            <m:mr>
                              <m:e>
                                <m:sSub>
                                  <m:sSubPr>
                                    <m:ctrlPr>
                                      <a:rPr lang="en-US" sz="2400" b="1" i="1">
                                        <a:solidFill>
                                          <a:schemeClr val="accent5">
                                            <a:lumMod val="50000"/>
                                          </a:schemeClr>
                                        </a:solidFill>
                                        <a:latin typeface="Cambria Math" panose="02040503050406030204" pitchFamily="18" charset="0"/>
                                      </a:rPr>
                                    </m:ctrlPr>
                                  </m:sSubPr>
                                  <m:e>
                                    <m:r>
                                      <a:rPr lang="en-US" sz="2400" b="1" i="1" smtClean="0">
                                        <a:solidFill>
                                          <a:schemeClr val="accent5">
                                            <a:lumMod val="50000"/>
                                          </a:schemeClr>
                                        </a:solidFill>
                                        <a:latin typeface="Cambria Math" panose="02040503050406030204" pitchFamily="18" charset="0"/>
                                      </a:rPr>
                                      <m:t>𝑴</m:t>
                                    </m:r>
                                  </m:e>
                                  <m:sub>
                                    <m:r>
                                      <a:rPr lang="en-US" sz="2400" b="1" i="1">
                                        <a:solidFill>
                                          <a:schemeClr val="accent5">
                                            <a:lumMod val="50000"/>
                                          </a:schemeClr>
                                        </a:solidFill>
                                        <a:latin typeface="Cambria Math" panose="02040503050406030204" pitchFamily="18" charset="0"/>
                                      </a:rPr>
                                      <m:t>𝒔</m:t>
                                    </m:r>
                                  </m:sub>
                                </m:sSub>
                              </m:e>
                              <m:e>
                                <m:sSub>
                                  <m:sSubPr>
                                    <m:ctrlPr>
                                      <a:rPr lang="en-US" sz="2400" b="1" i="1">
                                        <a:solidFill>
                                          <a:schemeClr val="accent5">
                                            <a:lumMod val="50000"/>
                                          </a:schemeClr>
                                        </a:solidFill>
                                        <a:latin typeface="Cambria Math" panose="02040503050406030204" pitchFamily="18" charset="0"/>
                                      </a:rPr>
                                    </m:ctrlPr>
                                  </m:sSubPr>
                                  <m:e>
                                    <m:r>
                                      <a:rPr lang="en-US" sz="2400" b="1" i="1">
                                        <a:solidFill>
                                          <a:schemeClr val="accent5">
                                            <a:lumMod val="50000"/>
                                          </a:schemeClr>
                                        </a:solidFill>
                                        <a:latin typeface="Cambria Math" panose="02040503050406030204" pitchFamily="18" charset="0"/>
                                      </a:rPr>
                                      <m:t>𝑴</m:t>
                                    </m:r>
                                  </m:e>
                                  <m:sub>
                                    <m:r>
                                      <a:rPr lang="en-US" sz="2400" b="1" i="0" smtClean="0">
                                        <a:solidFill>
                                          <a:schemeClr val="accent5">
                                            <a:lumMod val="50000"/>
                                          </a:schemeClr>
                                        </a:solidFill>
                                        <a:latin typeface="Cambria Math" panose="02040503050406030204" pitchFamily="18" charset="0"/>
                                      </a:rPr>
                                      <m:t>𝐩</m:t>
                                    </m:r>
                                    <m:r>
                                      <a:rPr lang="en-US" sz="2400" b="1" i="0" smtClean="0">
                                        <a:solidFill>
                                          <a:schemeClr val="accent5">
                                            <a:lumMod val="50000"/>
                                          </a:schemeClr>
                                        </a:solidFill>
                                        <a:latin typeface="Cambria Math" panose="02040503050406030204" pitchFamily="18" charset="0"/>
                                      </a:rPr>
                                      <m:t>,</m:t>
                                    </m:r>
                                    <m:r>
                                      <a:rPr lang="en-US" sz="2400" b="1" i="0" smtClean="0">
                                        <a:solidFill>
                                          <a:schemeClr val="accent5">
                                            <a:lumMod val="50000"/>
                                          </a:schemeClr>
                                        </a:solidFill>
                                        <a:latin typeface="Cambria Math" panose="02040503050406030204" pitchFamily="18" charset="0"/>
                                      </a:rPr>
                                      <m:t>𝐬</m:t>
                                    </m:r>
                                    <m:r>
                                      <a:rPr lang="en-US" sz="2400" b="1" i="0">
                                        <a:solidFill>
                                          <a:schemeClr val="accent5">
                                            <a:lumMod val="50000"/>
                                          </a:schemeClr>
                                        </a:solidFill>
                                        <a:latin typeface="Cambria Math" panose="02040503050406030204" pitchFamily="18" charset="0"/>
                                      </a:rPr>
                                      <m:t>  </m:t>
                                    </m:r>
                                  </m:sub>
                                </m:sSub>
                              </m:e>
                            </m:mr>
                            <m:mr>
                              <m:e>
                                <m:sSub>
                                  <m:sSubPr>
                                    <m:ctrlPr>
                                      <a:rPr lang="en-US" sz="2400" b="1" i="1">
                                        <a:solidFill>
                                          <a:schemeClr val="accent5">
                                            <a:lumMod val="50000"/>
                                          </a:schemeClr>
                                        </a:solidFill>
                                        <a:latin typeface="Cambria Math" panose="02040503050406030204" pitchFamily="18" charset="0"/>
                                      </a:rPr>
                                    </m:ctrlPr>
                                  </m:sSubPr>
                                  <m:e>
                                    <m:r>
                                      <a:rPr lang="en-US" sz="2400" b="1" i="1">
                                        <a:solidFill>
                                          <a:schemeClr val="accent5">
                                            <a:lumMod val="50000"/>
                                          </a:schemeClr>
                                        </a:solidFill>
                                        <a:latin typeface="Cambria Math" panose="02040503050406030204" pitchFamily="18" charset="0"/>
                                      </a:rPr>
                                      <m:t>𝑴</m:t>
                                    </m:r>
                                  </m:e>
                                  <m:sub>
                                    <m:r>
                                      <a:rPr lang="en-US" sz="2400" b="1" i="1">
                                        <a:solidFill>
                                          <a:schemeClr val="accent5">
                                            <a:lumMod val="50000"/>
                                          </a:schemeClr>
                                        </a:solidFill>
                                        <a:latin typeface="Cambria Math" panose="02040503050406030204" pitchFamily="18" charset="0"/>
                                      </a:rPr>
                                      <m:t>𝒔</m:t>
                                    </m:r>
                                    <m:r>
                                      <a:rPr lang="en-US" sz="2400" b="1" i="0" smtClean="0">
                                        <a:solidFill>
                                          <a:schemeClr val="accent5">
                                            <a:lumMod val="50000"/>
                                          </a:schemeClr>
                                        </a:solidFill>
                                        <a:latin typeface="Cambria Math" panose="02040503050406030204" pitchFamily="18" charset="0"/>
                                      </a:rPr>
                                      <m:t>,</m:t>
                                    </m:r>
                                    <m:r>
                                      <a:rPr lang="en-US" sz="2400" b="1" i="0" smtClean="0">
                                        <a:solidFill>
                                          <a:schemeClr val="accent5">
                                            <a:lumMod val="50000"/>
                                          </a:schemeClr>
                                        </a:solidFill>
                                        <a:latin typeface="Cambria Math" panose="02040503050406030204" pitchFamily="18" charset="0"/>
                                      </a:rPr>
                                      <m:t>𝐩</m:t>
                                    </m:r>
                                  </m:sub>
                                </m:sSub>
                              </m:e>
                              <m:e>
                                <m:sSub>
                                  <m:sSubPr>
                                    <m:ctrlPr>
                                      <a:rPr lang="en-US" sz="2400" b="1" i="1">
                                        <a:solidFill>
                                          <a:schemeClr val="accent5">
                                            <a:lumMod val="50000"/>
                                          </a:schemeClr>
                                        </a:solidFill>
                                        <a:latin typeface="Cambria Math" panose="02040503050406030204" pitchFamily="18" charset="0"/>
                                      </a:rPr>
                                    </m:ctrlPr>
                                  </m:sSubPr>
                                  <m:e>
                                    <m:r>
                                      <a:rPr lang="en-US" sz="2400" b="1" i="1" smtClean="0">
                                        <a:solidFill>
                                          <a:schemeClr val="accent5">
                                            <a:lumMod val="50000"/>
                                          </a:schemeClr>
                                        </a:solidFill>
                                        <a:latin typeface="Cambria Math" panose="02040503050406030204" pitchFamily="18" charset="0"/>
                                      </a:rPr>
                                      <m:t>𝑴</m:t>
                                    </m:r>
                                  </m:e>
                                  <m:sub>
                                    <m:r>
                                      <a:rPr lang="en-US" sz="2400" b="1" i="1" smtClean="0">
                                        <a:solidFill>
                                          <a:schemeClr val="accent5">
                                            <a:lumMod val="50000"/>
                                          </a:schemeClr>
                                        </a:solidFill>
                                        <a:latin typeface="Cambria Math" panose="02040503050406030204" pitchFamily="18" charset="0"/>
                                      </a:rPr>
                                      <m:t>𝒑</m:t>
                                    </m:r>
                                  </m:sub>
                                </m:sSub>
                              </m:e>
                            </m:mr>
                          </m:m>
                        </m:e>
                      </m:d>
                    </m:oMath>
                  </m:oMathPara>
                </a14:m>
                <a:endParaRPr lang="en-US" sz="2400" b="1" dirty="0">
                  <a:solidFill>
                    <a:schemeClr val="accent5">
                      <a:lumMod val="50000"/>
                    </a:schemeClr>
                  </a:solidFill>
                </a:endParaRPr>
              </a:p>
            </p:txBody>
          </p:sp>
        </mc:Choice>
        <mc:Fallback xmlns="">
          <p:sp>
            <p:nvSpPr>
              <p:cNvPr id="6" name="Rectangle 5">
                <a:extLst>
                  <a:ext uri="{FF2B5EF4-FFF2-40B4-BE49-F238E27FC236}">
                    <a16:creationId xmlns:a16="http://schemas.microsoft.com/office/drawing/2014/main" id="{58E6BABD-EF61-4073-849E-1E9F3D73703C}"/>
                  </a:ext>
                </a:extLst>
              </p:cNvPr>
              <p:cNvSpPr>
                <a:spLocks noRot="1" noChangeAspect="1" noMove="1" noResize="1" noEditPoints="1" noAdjustHandles="1" noChangeArrowheads="1" noChangeShapeType="1" noTextEdit="1"/>
              </p:cNvSpPr>
              <p:nvPr/>
            </p:nvSpPr>
            <p:spPr>
              <a:xfrm>
                <a:off x="7462471" y="3203435"/>
                <a:ext cx="2044599" cy="91422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02A8FB1-96B4-4ADB-8F05-B5B327383048}"/>
                  </a:ext>
                </a:extLst>
              </p:cNvPr>
              <p:cNvSpPr/>
              <p:nvPr/>
            </p:nvSpPr>
            <p:spPr>
              <a:xfrm>
                <a:off x="839788" y="5528523"/>
                <a:ext cx="5157438" cy="776366"/>
              </a:xfrm>
              <a:prstGeom prst="rect">
                <a:avLst/>
              </a:prstGeom>
            </p:spPr>
            <p:txBody>
              <a:bodyPr wrap="none">
                <a:spAutoFit/>
              </a:bodyPr>
              <a:lstStyle/>
              <a:p>
                <a14:m>
                  <m:oMath xmlns:m="http://schemas.openxmlformats.org/officeDocument/2006/math">
                    <m:sSub>
                      <m:sSubPr>
                        <m:ctrlPr>
                          <a:rPr lang="en-US" sz="3600" b="1" i="1" smtClean="0">
                            <a:solidFill>
                              <a:srgbClr val="FF0000"/>
                            </a:solidFill>
                            <a:latin typeface="Cambria Math" panose="02040503050406030204" pitchFamily="18" charset="0"/>
                          </a:rPr>
                        </m:ctrlPr>
                      </m:sSubPr>
                      <m:e>
                        <m:r>
                          <a:rPr lang="en-US" sz="3600" b="1" i="1">
                            <a:solidFill>
                              <a:srgbClr val="FF0000"/>
                            </a:solidFill>
                            <a:latin typeface="Cambria Math" panose="02040503050406030204" pitchFamily="18" charset="0"/>
                          </a:rPr>
                          <m:t>𝑵</m:t>
                        </m:r>
                      </m:e>
                      <m:sub>
                        <m:sSub>
                          <m:sSubPr>
                            <m:ctrlPr>
                              <a:rPr lang="en-US" sz="3600" b="1" i="1">
                                <a:solidFill>
                                  <a:srgbClr val="FF0000"/>
                                </a:solidFill>
                                <a:latin typeface="Cambria Math" panose="02040503050406030204" pitchFamily="18" charset="0"/>
                              </a:rPr>
                            </m:ctrlPr>
                          </m:sSubPr>
                          <m:e>
                            <m:r>
                              <a:rPr lang="en-US" sz="3600" b="1" i="1">
                                <a:solidFill>
                                  <a:srgbClr val="FF0000"/>
                                </a:solidFill>
                                <a:latin typeface="Cambria Math" panose="02040503050406030204" pitchFamily="18" charset="0"/>
                              </a:rPr>
                              <m:t>𝒓</m:t>
                            </m:r>
                          </m:e>
                          <m:sub>
                            <m:r>
                              <a:rPr lang="en-US" sz="3600" b="1" i="1">
                                <a:solidFill>
                                  <a:srgbClr val="FF0000"/>
                                </a:solidFill>
                                <a:latin typeface="Cambria Math" panose="02040503050406030204" pitchFamily="18" charset="0"/>
                              </a:rPr>
                              <m:t>𝒄</m:t>
                            </m:r>
                            <m:r>
                              <a:rPr lang="en-US" sz="3600" b="1" i="0">
                                <a:solidFill>
                                  <a:srgbClr val="FF0000"/>
                                </a:solidFill>
                                <a:latin typeface="Cambria Math" panose="02040503050406030204" pitchFamily="18" charset="0"/>
                              </a:rPr>
                              <m:t>,</m:t>
                            </m:r>
                            <m:r>
                              <a:rPr lang="en-US" sz="3600" b="1" i="1">
                                <a:solidFill>
                                  <a:srgbClr val="FF0000"/>
                                </a:solidFill>
                                <a:latin typeface="Cambria Math" panose="02040503050406030204" pitchFamily="18" charset="0"/>
                              </a:rPr>
                              <m:t>𝜹</m:t>
                            </m:r>
                            <m:r>
                              <a:rPr lang="en-US" sz="3600" b="1" i="0">
                                <a:solidFill>
                                  <a:srgbClr val="FF0000"/>
                                </a:solidFill>
                                <a:latin typeface="Cambria Math" panose="02040503050406030204" pitchFamily="18" charset="0"/>
                              </a:rPr>
                              <m:t>+</m:t>
                            </m:r>
                            <m:r>
                              <a:rPr lang="en-US" sz="3600" b="1" i="0">
                                <a:solidFill>
                                  <a:srgbClr val="FF0000"/>
                                </a:solidFill>
                                <a:latin typeface="Cambria Math" panose="02040503050406030204" pitchFamily="18" charset="0"/>
                              </a:rPr>
                              <m:t>𝟏</m:t>
                            </m:r>
                          </m:sub>
                        </m:sSub>
                      </m:sub>
                    </m:sSub>
                    <m:r>
                      <a:rPr lang="en-US" sz="3600" b="1" i="0">
                        <a:solidFill>
                          <a:srgbClr val="FF0000"/>
                        </a:solidFill>
                        <a:latin typeface="Cambria Math" panose="02040503050406030204" pitchFamily="18" charset="0"/>
                      </a:rPr>
                      <m:t>=</m:t>
                    </m:r>
                    <m:nary>
                      <m:naryPr>
                        <m:chr m:val="∏"/>
                        <m:limLoc m:val="undOvr"/>
                        <m:ctrlPr>
                          <a:rPr lang="en-US" sz="3600" b="1" i="1">
                            <a:solidFill>
                              <a:srgbClr val="FF0000"/>
                            </a:solidFill>
                            <a:latin typeface="Cambria Math" panose="02040503050406030204" pitchFamily="18" charset="0"/>
                          </a:rPr>
                        </m:ctrlPr>
                      </m:naryPr>
                      <m:sub>
                        <m:r>
                          <a:rPr lang="en-US" sz="3600" b="1" i="1">
                            <a:solidFill>
                              <a:srgbClr val="FF0000"/>
                            </a:solidFill>
                            <a:latin typeface="Cambria Math" panose="02040503050406030204" pitchFamily="18" charset="0"/>
                          </a:rPr>
                          <m:t>𝜹</m:t>
                        </m:r>
                        <m:r>
                          <a:rPr lang="en-US" sz="3600" b="1" i="0">
                            <a:solidFill>
                              <a:srgbClr val="FF0000"/>
                            </a:solidFill>
                            <a:latin typeface="Cambria Math" panose="02040503050406030204" pitchFamily="18" charset="0"/>
                          </a:rPr>
                          <m:t>=</m:t>
                        </m:r>
                        <m:r>
                          <a:rPr lang="en-US" sz="3600" b="1" i="0">
                            <a:solidFill>
                              <a:srgbClr val="FF0000"/>
                            </a:solidFill>
                            <a:latin typeface="Cambria Math" panose="02040503050406030204" pitchFamily="18" charset="0"/>
                          </a:rPr>
                          <m:t>𝟏</m:t>
                        </m:r>
                      </m:sub>
                      <m:sup>
                        <m:r>
                          <a:rPr lang="en-US" sz="3600" b="1" i="1">
                            <a:solidFill>
                              <a:srgbClr val="FF0000"/>
                            </a:solidFill>
                            <a:latin typeface="Cambria Math" panose="02040503050406030204" pitchFamily="18" charset="0"/>
                          </a:rPr>
                          <m:t>𝜟</m:t>
                        </m:r>
                      </m:sup>
                      <m:e>
                        <m:sSub>
                          <m:sSubPr>
                            <m:ctrlPr>
                              <a:rPr lang="en-US" sz="3600" b="1" i="1">
                                <a:solidFill>
                                  <a:srgbClr val="FF0000"/>
                                </a:solidFill>
                                <a:latin typeface="Cambria Math" panose="02040503050406030204" pitchFamily="18" charset="0"/>
                              </a:rPr>
                            </m:ctrlPr>
                          </m:sSubPr>
                          <m:e>
                            <m:r>
                              <a:rPr lang="en-US" sz="3600" b="1" i="1">
                                <a:solidFill>
                                  <a:srgbClr val="FF0000"/>
                                </a:solidFill>
                                <a:latin typeface="Cambria Math" panose="02040503050406030204" pitchFamily="18" charset="0"/>
                              </a:rPr>
                              <m:t>𝑨</m:t>
                            </m:r>
                          </m:e>
                          <m:sub>
                            <m:r>
                              <a:rPr lang="en-US" sz="3600" b="1" i="1">
                                <a:solidFill>
                                  <a:srgbClr val="FF0000"/>
                                </a:solidFill>
                                <a:latin typeface="Cambria Math" panose="02040503050406030204" pitchFamily="18" charset="0"/>
                              </a:rPr>
                              <m:t>𝜹</m:t>
                            </m:r>
                          </m:sub>
                        </m:sSub>
                      </m:e>
                    </m:nary>
                  </m:oMath>
                </a14:m>
                <a:r>
                  <a:rPr lang="en-US" sz="3600" b="1" dirty="0">
                    <a:solidFill>
                      <a:srgbClr val="FF0000"/>
                    </a:solidFill>
                  </a:rPr>
                  <a:t>  * </a:t>
                </a:r>
                <a14:m>
                  <m:oMath xmlns:m="http://schemas.openxmlformats.org/officeDocument/2006/math">
                    <m:sSub>
                      <m:sSubPr>
                        <m:ctrlPr>
                          <a:rPr lang="en-US" sz="3600" b="1" i="1">
                            <a:solidFill>
                              <a:srgbClr val="FF0000"/>
                            </a:solidFill>
                            <a:latin typeface="Cambria Math" panose="02040503050406030204" pitchFamily="18" charset="0"/>
                          </a:rPr>
                        </m:ctrlPr>
                      </m:sSubPr>
                      <m:e>
                        <m:r>
                          <a:rPr lang="en-US" sz="3600" b="1" i="1">
                            <a:solidFill>
                              <a:srgbClr val="FF0000"/>
                            </a:solidFill>
                            <a:latin typeface="Cambria Math" panose="02040503050406030204" pitchFamily="18" charset="0"/>
                          </a:rPr>
                          <m:t>𝑵</m:t>
                        </m:r>
                      </m:e>
                      <m:sub>
                        <m:sSub>
                          <m:sSubPr>
                            <m:ctrlPr>
                              <a:rPr lang="en-US" sz="3600" b="1" i="1">
                                <a:solidFill>
                                  <a:srgbClr val="FF0000"/>
                                </a:solidFill>
                                <a:latin typeface="Cambria Math" panose="02040503050406030204" pitchFamily="18" charset="0"/>
                              </a:rPr>
                            </m:ctrlPr>
                          </m:sSubPr>
                          <m:e>
                            <m:r>
                              <a:rPr lang="en-US" sz="3600" b="1" i="1">
                                <a:solidFill>
                                  <a:srgbClr val="FF0000"/>
                                </a:solidFill>
                                <a:latin typeface="Cambria Math" panose="02040503050406030204" pitchFamily="18" charset="0"/>
                              </a:rPr>
                              <m:t>𝒓</m:t>
                            </m:r>
                          </m:e>
                          <m:sub>
                            <m:r>
                              <a:rPr lang="en-US" sz="3600" b="1" i="1">
                                <a:solidFill>
                                  <a:srgbClr val="FF0000"/>
                                </a:solidFill>
                                <a:latin typeface="Cambria Math" panose="02040503050406030204" pitchFamily="18" charset="0"/>
                              </a:rPr>
                              <m:t>𝒄</m:t>
                            </m:r>
                            <m:r>
                              <a:rPr lang="en-US" sz="3600" b="1">
                                <a:solidFill>
                                  <a:srgbClr val="FF0000"/>
                                </a:solidFill>
                                <a:latin typeface="Cambria Math" panose="02040503050406030204" pitchFamily="18" charset="0"/>
                              </a:rPr>
                              <m:t>,</m:t>
                            </m:r>
                            <m:r>
                              <a:rPr lang="en-US" sz="3600" b="1" i="1">
                                <a:solidFill>
                                  <a:srgbClr val="FF0000"/>
                                </a:solidFill>
                                <a:latin typeface="Cambria Math" panose="02040503050406030204" pitchFamily="18" charset="0"/>
                              </a:rPr>
                              <m:t>𝜹</m:t>
                            </m:r>
                          </m:sub>
                        </m:sSub>
                      </m:sub>
                    </m:sSub>
                  </m:oMath>
                </a14:m>
                <a:endParaRPr lang="en-US" sz="3600" b="1" dirty="0">
                  <a:solidFill>
                    <a:srgbClr val="FF0000"/>
                  </a:solidFill>
                </a:endParaRPr>
              </a:p>
            </p:txBody>
          </p:sp>
        </mc:Choice>
        <mc:Fallback xmlns="">
          <p:sp>
            <p:nvSpPr>
              <p:cNvPr id="8" name="Rectangle 7">
                <a:extLst>
                  <a:ext uri="{FF2B5EF4-FFF2-40B4-BE49-F238E27FC236}">
                    <a16:creationId xmlns:a16="http://schemas.microsoft.com/office/drawing/2014/main" id="{F02A8FB1-96B4-4ADB-8F05-B5B327383048}"/>
                  </a:ext>
                </a:extLst>
              </p:cNvPr>
              <p:cNvSpPr>
                <a:spLocks noRot="1" noChangeAspect="1" noMove="1" noResize="1" noEditPoints="1" noAdjustHandles="1" noChangeArrowheads="1" noChangeShapeType="1" noTextEdit="1"/>
              </p:cNvSpPr>
              <p:nvPr/>
            </p:nvSpPr>
            <p:spPr>
              <a:xfrm>
                <a:off x="839788" y="5528523"/>
                <a:ext cx="5157438" cy="776366"/>
              </a:xfrm>
              <a:prstGeom prst="rect">
                <a:avLst/>
              </a:prstGeom>
              <a:blipFill>
                <a:blip r:embed="rId5"/>
                <a:stretch>
                  <a:fillRect t="-6299" b="-18898"/>
                </a:stretch>
              </a:blipFill>
            </p:spPr>
            <p:txBody>
              <a:bodyPr/>
              <a:lstStyle/>
              <a:p>
                <a:r>
                  <a:rPr lang="en-US">
                    <a:noFill/>
                  </a:rPr>
                  <a:t> </a:t>
                </a:r>
              </a:p>
            </p:txBody>
          </p:sp>
        </mc:Fallback>
      </mc:AlternateContent>
    </p:spTree>
    <p:extLst>
      <p:ext uri="{BB962C8B-B14F-4D97-AF65-F5344CB8AC3E}">
        <p14:creationId xmlns:p14="http://schemas.microsoft.com/office/powerpoint/2010/main" val="1216192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5FCE128-7839-4981-B9AB-CE7C9F662CDB}"/>
                  </a:ext>
                </a:extLst>
              </p:cNvPr>
              <p:cNvSpPr>
                <a:spLocks noGrp="1"/>
              </p:cNvSpPr>
              <p:nvPr>
                <p:ph type="title"/>
              </p:nvPr>
            </p:nvSpPr>
            <p:spPr>
              <a:xfrm>
                <a:off x="933917" y="242046"/>
                <a:ext cx="7927694" cy="820271"/>
              </a:xfrm>
            </p:spPr>
            <p:txBody>
              <a:bodyPr>
                <a:normAutofit/>
              </a:bodyPr>
              <a:lstStyle/>
              <a:p>
                <a:r>
                  <a:rPr lang="en-US" sz="4400" b="1" dirty="0">
                    <a:solidFill>
                      <a:schemeClr val="tx1"/>
                    </a:solidFill>
                  </a:rPr>
                  <a:t>Population growth rate (</a:t>
                </a:r>
                <a14:m>
                  <m:oMath xmlns:m="http://schemas.openxmlformats.org/officeDocument/2006/math">
                    <m:r>
                      <a:rPr lang="en-US" sz="4400" b="1" i="1">
                        <a:solidFill>
                          <a:schemeClr val="tx1"/>
                        </a:solidFill>
                        <a:latin typeface="Cambria Math" panose="02040503050406030204" pitchFamily="18" charset="0"/>
                      </a:rPr>
                      <m:t>𝝀</m:t>
                    </m:r>
                  </m:oMath>
                </a14:m>
                <a:r>
                  <a:rPr lang="en-US" sz="4400" b="1" dirty="0">
                    <a:solidFill>
                      <a:schemeClr val="tx1"/>
                    </a:solidFill>
                  </a:rPr>
                  <a:t>)</a:t>
                </a:r>
              </a:p>
            </p:txBody>
          </p:sp>
        </mc:Choice>
        <mc:Fallback xmlns="">
          <p:sp>
            <p:nvSpPr>
              <p:cNvPr id="2" name="Title 1">
                <a:extLst>
                  <a:ext uri="{FF2B5EF4-FFF2-40B4-BE49-F238E27FC236}">
                    <a16:creationId xmlns:a16="http://schemas.microsoft.com/office/drawing/2014/main" id="{25FCE128-7839-4981-B9AB-CE7C9F662CDB}"/>
                  </a:ext>
                </a:extLst>
              </p:cNvPr>
              <p:cNvSpPr>
                <a:spLocks noGrp="1" noRot="1" noChangeAspect="1" noMove="1" noResize="1" noEditPoints="1" noAdjustHandles="1" noChangeArrowheads="1" noChangeShapeType="1" noTextEdit="1"/>
              </p:cNvSpPr>
              <p:nvPr>
                <p:ph type="title"/>
              </p:nvPr>
            </p:nvSpPr>
            <p:spPr>
              <a:xfrm>
                <a:off x="933917" y="242046"/>
                <a:ext cx="7927694" cy="820271"/>
              </a:xfrm>
              <a:blipFill>
                <a:blip r:embed="rId2"/>
                <a:stretch>
                  <a:fillRect l="-3075" t="-8209" b="-35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1A58B4-86AF-46ED-94D8-21052F27E7BC}"/>
                  </a:ext>
                </a:extLst>
              </p:cNvPr>
              <p:cNvSpPr>
                <a:spLocks noGrp="1"/>
              </p:cNvSpPr>
              <p:nvPr>
                <p:ph idx="1"/>
              </p:nvPr>
            </p:nvSpPr>
            <p:spPr>
              <a:xfrm>
                <a:off x="839788" y="1371600"/>
                <a:ext cx="10515600" cy="3007895"/>
              </a:xfrm>
            </p:spPr>
            <p:txBody>
              <a:bodyPr>
                <a:normAutofit fontScale="92500" lnSpcReduction="10000"/>
              </a:bodyPr>
              <a:lstStyle/>
              <a:p>
                <a:pPr marL="0" indent="0">
                  <a:buNone/>
                </a:pPr>
                <a:r>
                  <a:rPr lang="en-US" b="1" i="1" dirty="0">
                    <a:latin typeface="Cambria Math" panose="02040503050406030204" pitchFamily="18" charset="0"/>
                  </a:rPr>
                  <a:t>How the population change from one time step to the next</a:t>
                </a:r>
              </a:p>
              <a:p>
                <a:endParaRPr lang="en-US" b="1" i="1" dirty="0">
                  <a:latin typeface="Cambria Math" panose="02040503050406030204" pitchFamily="18" charset="0"/>
                </a:endParaRPr>
              </a:p>
              <a:p>
                <a14:m>
                  <m:oMath xmlns:m="http://schemas.openxmlformats.org/officeDocument/2006/math">
                    <m:r>
                      <a:rPr lang="en-US" sz="4800" b="1" i="1">
                        <a:latin typeface="Cambria Math" panose="02040503050406030204" pitchFamily="18" charset="0"/>
                      </a:rPr>
                      <m:t>𝝀</m:t>
                    </m:r>
                  </m:oMath>
                </a14:m>
                <a:r>
                  <a:rPr lang="en-US" sz="4800" dirty="0"/>
                  <a:t> &gt; 1: population increasing </a:t>
                </a:r>
              </a:p>
              <a:p>
                <a:endParaRPr lang="en-US" sz="4800" dirty="0"/>
              </a:p>
              <a:p>
                <a14:m>
                  <m:oMath xmlns:m="http://schemas.openxmlformats.org/officeDocument/2006/math">
                    <m:r>
                      <a:rPr lang="en-US" sz="4800" b="1" i="1">
                        <a:latin typeface="Cambria Math" panose="02040503050406030204" pitchFamily="18" charset="0"/>
                      </a:rPr>
                      <m:t>𝝀</m:t>
                    </m:r>
                  </m:oMath>
                </a14:m>
                <a:r>
                  <a:rPr lang="en-US" sz="4800" dirty="0"/>
                  <a:t> &lt; 1: population decreasing</a:t>
                </a:r>
              </a:p>
            </p:txBody>
          </p:sp>
        </mc:Choice>
        <mc:Fallback xmlns="">
          <p:sp>
            <p:nvSpPr>
              <p:cNvPr id="3" name="Content Placeholder 2">
                <a:extLst>
                  <a:ext uri="{FF2B5EF4-FFF2-40B4-BE49-F238E27FC236}">
                    <a16:creationId xmlns:a16="http://schemas.microsoft.com/office/drawing/2014/main" id="{BC1A58B4-86AF-46ED-94D8-21052F27E7BC}"/>
                  </a:ext>
                </a:extLst>
              </p:cNvPr>
              <p:cNvSpPr>
                <a:spLocks noGrp="1" noRot="1" noChangeAspect="1" noMove="1" noResize="1" noEditPoints="1" noAdjustHandles="1" noChangeArrowheads="1" noChangeShapeType="1" noTextEdit="1"/>
              </p:cNvSpPr>
              <p:nvPr>
                <p:ph idx="1"/>
              </p:nvPr>
            </p:nvSpPr>
            <p:spPr>
              <a:xfrm>
                <a:off x="839788" y="1371600"/>
                <a:ext cx="10515600" cy="3007895"/>
              </a:xfrm>
              <a:blipFill>
                <a:blip r:embed="rId3"/>
                <a:stretch>
                  <a:fillRect l="-2171" t="-5063" b="-8439"/>
                </a:stretch>
              </a:blipFill>
            </p:spPr>
            <p:txBody>
              <a:bodyPr/>
              <a:lstStyle/>
              <a:p>
                <a:r>
                  <a:rPr lang="en-US">
                    <a:noFill/>
                  </a:rPr>
                  <a:t> </a:t>
                </a:r>
              </a:p>
            </p:txBody>
          </p:sp>
        </mc:Fallback>
      </mc:AlternateContent>
    </p:spTree>
    <p:extLst>
      <p:ext uri="{BB962C8B-B14F-4D97-AF65-F5344CB8AC3E}">
        <p14:creationId xmlns:p14="http://schemas.microsoft.com/office/powerpoint/2010/main" val="1665571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8E5BB8A-D66A-4A79-9E1E-2137ACD205F6}"/>
                  </a:ext>
                </a:extLst>
              </p:cNvPr>
              <p:cNvSpPr txBox="1"/>
              <p:nvPr/>
            </p:nvSpPr>
            <p:spPr>
              <a:xfrm>
                <a:off x="7194175" y="2676897"/>
                <a:ext cx="4881285" cy="3908762"/>
              </a:xfrm>
              <a:prstGeom prst="rect">
                <a:avLst/>
              </a:prstGeom>
              <a:noFill/>
            </p:spPr>
            <p:txBody>
              <a:bodyPr wrap="square" rtlCol="0">
                <a:spAutoFit/>
              </a:bodyPr>
              <a:lstStyle/>
              <a:p>
                <a:r>
                  <a:rPr lang="en-US" sz="3200" dirty="0"/>
                  <a:t>Fecundity estimated from reproductive potentials</a:t>
                </a:r>
              </a:p>
              <a:p>
                <a:r>
                  <a:rPr lang="en-US" sz="3600" b="1" dirty="0">
                    <a:solidFill>
                      <a:srgbClr val="FF0000"/>
                    </a:solidFill>
                  </a:rPr>
                  <a:t>Annualized</a:t>
                </a:r>
                <a:r>
                  <a:rPr lang="en-US" sz="4000" b="1" dirty="0">
                    <a:solidFill>
                      <a:srgbClr val="FF0000"/>
                    </a:solidFill>
                  </a:rPr>
                  <a:t> </a:t>
                </a:r>
                <a14:m>
                  <m:oMath xmlns:m="http://schemas.openxmlformats.org/officeDocument/2006/math">
                    <m:r>
                      <a:rPr lang="en-US" sz="3600" b="1" i="1">
                        <a:solidFill>
                          <a:srgbClr val="FF0000"/>
                        </a:solidFill>
                        <a:latin typeface="Cambria Math" panose="02040503050406030204" pitchFamily="18" charset="0"/>
                      </a:rPr>
                      <m:t>𝝀</m:t>
                    </m:r>
                  </m:oMath>
                </a14:m>
                <a:r>
                  <a:rPr lang="en-US" sz="3600" b="1" dirty="0">
                    <a:solidFill>
                      <a:srgbClr val="FF0000"/>
                    </a:solidFill>
                  </a:rPr>
                  <a:t> ‹ 1 </a:t>
                </a:r>
              </a:p>
              <a:p>
                <a:r>
                  <a:rPr lang="en-US" sz="3600" b="1" dirty="0">
                    <a:solidFill>
                      <a:srgbClr val="FF0000"/>
                    </a:solidFill>
                  </a:rPr>
                  <a:t>in all rotations, except </a:t>
                </a:r>
              </a:p>
              <a:p>
                <a:r>
                  <a:rPr lang="en-US" sz="3600" b="1" dirty="0">
                    <a:solidFill>
                      <a:srgbClr val="FF0000"/>
                    </a:solidFill>
                  </a:rPr>
                  <a:t>4-year with low herbicide weed management</a:t>
                </a:r>
                <a:endParaRPr lang="en-US" sz="4000" b="1" dirty="0">
                  <a:solidFill>
                    <a:srgbClr val="FF0000"/>
                  </a:solidFill>
                </a:endParaRPr>
              </a:p>
            </p:txBody>
          </p:sp>
        </mc:Choice>
        <mc:Fallback xmlns="">
          <p:sp>
            <p:nvSpPr>
              <p:cNvPr id="2" name="TextBox 1">
                <a:extLst>
                  <a:ext uri="{FF2B5EF4-FFF2-40B4-BE49-F238E27FC236}">
                    <a16:creationId xmlns:a16="http://schemas.microsoft.com/office/drawing/2014/main" id="{58E5BB8A-D66A-4A79-9E1E-2137ACD205F6}"/>
                  </a:ext>
                </a:extLst>
              </p:cNvPr>
              <p:cNvSpPr txBox="1">
                <a:spLocks noRot="1" noChangeAspect="1" noMove="1" noResize="1" noEditPoints="1" noAdjustHandles="1" noChangeArrowheads="1" noChangeShapeType="1" noTextEdit="1"/>
              </p:cNvSpPr>
              <p:nvPr/>
            </p:nvSpPr>
            <p:spPr>
              <a:xfrm>
                <a:off x="7194175" y="2676897"/>
                <a:ext cx="4881285" cy="3908762"/>
              </a:xfrm>
              <a:prstGeom prst="rect">
                <a:avLst/>
              </a:prstGeom>
              <a:blipFill>
                <a:blip r:embed="rId3"/>
                <a:stretch>
                  <a:fillRect l="-3636" t="-1942" b="-5178"/>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55CAEED4-BF94-420D-BEF3-23994B0893E9}"/>
              </a:ext>
            </a:extLst>
          </p:cNvPr>
          <p:cNvSpPr>
            <a:spLocks noGrp="1"/>
          </p:cNvSpPr>
          <p:nvPr>
            <p:ph type="title"/>
          </p:nvPr>
        </p:nvSpPr>
        <p:spPr>
          <a:xfrm>
            <a:off x="7463116" y="294001"/>
            <a:ext cx="5114366" cy="1736505"/>
          </a:xfrm>
        </p:spPr>
        <p:txBody>
          <a:bodyPr>
            <a:normAutofit fontScale="90000"/>
          </a:bodyPr>
          <a:lstStyle/>
          <a:p>
            <a:r>
              <a:rPr lang="en-US" b="1"/>
              <a:t>Scenario 1:</a:t>
            </a:r>
            <a:br>
              <a:rPr lang="en-US" b="1"/>
            </a:br>
            <a:r>
              <a:rPr lang="en-US" b="1"/>
              <a:t>high control efficacy </a:t>
            </a:r>
            <a:br>
              <a:rPr lang="en-US" b="1"/>
            </a:br>
            <a:r>
              <a:rPr lang="en-US" b="1">
                <a:sym typeface="Wingdings" panose="05000000000000000000" pitchFamily="2" charset="2"/>
              </a:rPr>
              <a:t> low fecundity</a:t>
            </a:r>
            <a:endParaRPr lang="en-US" b="1" dirty="0"/>
          </a:p>
        </p:txBody>
      </p:sp>
      <p:pic>
        <p:nvPicPr>
          <p:cNvPr id="4" name="Picture 3" descr="A picture containing text, various, different, several&#10;&#10;Description automatically generated">
            <a:extLst>
              <a:ext uri="{FF2B5EF4-FFF2-40B4-BE49-F238E27FC236}">
                <a16:creationId xmlns:a16="http://schemas.microsoft.com/office/drawing/2014/main" id="{45077CFC-A694-4F33-3943-C8BDD220A755}"/>
              </a:ext>
            </a:extLst>
          </p:cNvPr>
          <p:cNvPicPr>
            <a:picLocks noChangeAspect="1"/>
          </p:cNvPicPr>
          <p:nvPr/>
        </p:nvPicPr>
        <p:blipFill>
          <a:blip r:embed="rId4"/>
          <a:stretch>
            <a:fillRect/>
          </a:stretch>
        </p:blipFill>
        <p:spPr>
          <a:xfrm>
            <a:off x="116540" y="228600"/>
            <a:ext cx="6400800" cy="6400800"/>
          </a:xfrm>
          <a:prstGeom prst="rect">
            <a:avLst/>
          </a:prstGeom>
        </p:spPr>
      </p:pic>
    </p:spTree>
    <p:extLst>
      <p:ext uri="{BB962C8B-B14F-4D97-AF65-F5344CB8AC3E}">
        <p14:creationId xmlns:p14="http://schemas.microsoft.com/office/powerpoint/2010/main" val="3987377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85FFDDE-904E-4D60-A4CD-278456F8A6DC}"/>
                  </a:ext>
                </a:extLst>
              </p:cNvPr>
              <p:cNvSpPr>
                <a:spLocks noGrp="1"/>
              </p:cNvSpPr>
              <p:nvPr>
                <p:ph type="title"/>
              </p:nvPr>
            </p:nvSpPr>
            <p:spPr/>
            <p:txBody>
              <a:bodyPr>
                <a:normAutofit/>
              </a:bodyPr>
              <a:lstStyle/>
              <a:p>
                <a14:m>
                  <m:oMath xmlns:m="http://schemas.openxmlformats.org/officeDocument/2006/math">
                    <m:r>
                      <a:rPr lang="en-US" b="1" i="1" smtClean="0">
                        <a:solidFill>
                          <a:schemeClr val="tx1"/>
                        </a:solidFill>
                        <a:latin typeface="Cambria Math" panose="02040503050406030204" pitchFamily="18" charset="0"/>
                      </a:rPr>
                      <m:t>𝝀</m:t>
                    </m:r>
                  </m:oMath>
                </a14:m>
                <a:r>
                  <a:rPr lang="en-US" dirty="0">
                    <a:solidFill>
                      <a:schemeClr val="tx1"/>
                    </a:solidFill>
                  </a:rPr>
                  <a:t> </a:t>
                </a:r>
                <a:r>
                  <a:rPr lang="en-US" dirty="0"/>
                  <a:t>increase risks: corn &gt; oat &gt; soybean = alfalfa</a:t>
                </a:r>
              </a:p>
            </p:txBody>
          </p:sp>
        </mc:Choice>
        <mc:Fallback xmlns="">
          <p:sp>
            <p:nvSpPr>
              <p:cNvPr id="2" name="Title 1">
                <a:extLst>
                  <a:ext uri="{FF2B5EF4-FFF2-40B4-BE49-F238E27FC236}">
                    <a16:creationId xmlns:a16="http://schemas.microsoft.com/office/drawing/2014/main" id="{585FFDDE-904E-4D60-A4CD-278456F8A6DC}"/>
                  </a:ext>
                </a:extLst>
              </p:cNvPr>
              <p:cNvSpPr>
                <a:spLocks noGrp="1" noRot="1" noChangeAspect="1" noMove="1" noResize="1" noEditPoints="1" noAdjustHandles="1" noChangeArrowheads="1" noChangeShapeType="1" noTextEdit="1"/>
              </p:cNvSpPr>
              <p:nvPr>
                <p:ph type="title"/>
              </p:nvPr>
            </p:nvSpPr>
            <p:spPr>
              <a:blipFill>
                <a:blip r:embed="rId3"/>
                <a:stretch>
                  <a:fillRect l="-1086" r="-15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ED6894B-0246-4179-9E30-C4B38F29E270}"/>
                  </a:ext>
                </a:extLst>
              </p:cNvPr>
              <p:cNvGraphicFramePr>
                <a:graphicFrameLocks noGrp="1"/>
              </p:cNvGraphicFramePr>
              <p:nvPr>
                <p:ph idx="1"/>
                <p:extLst>
                  <p:ext uri="{D42A27DB-BD31-4B8C-83A1-F6EECF244321}">
                    <p14:modId xmlns:p14="http://schemas.microsoft.com/office/powerpoint/2010/main" val="185410335"/>
                  </p:ext>
                </p:extLst>
              </p:nvPr>
            </p:nvGraphicFramePr>
            <p:xfrm>
              <a:off x="996663" y="2092693"/>
              <a:ext cx="10357137" cy="3078480"/>
            </p:xfrm>
            <a:graphic>
              <a:graphicData uri="http://schemas.openxmlformats.org/drawingml/2006/table">
                <a:tbl>
                  <a:tblPr firstRow="1" bandRow="1">
                    <a:tableStyleId>{793D81CF-94F2-401A-BA57-92F5A7B2D0C5}</a:tableStyleId>
                  </a:tblPr>
                  <a:tblGrid>
                    <a:gridCol w="1668379">
                      <a:extLst>
                        <a:ext uri="{9D8B030D-6E8A-4147-A177-3AD203B41FA5}">
                          <a16:colId xmlns:a16="http://schemas.microsoft.com/office/drawing/2014/main" val="3287245961"/>
                        </a:ext>
                      </a:extLst>
                    </a:gridCol>
                    <a:gridCol w="1942834">
                      <a:extLst>
                        <a:ext uri="{9D8B030D-6E8A-4147-A177-3AD203B41FA5}">
                          <a16:colId xmlns:a16="http://schemas.microsoft.com/office/drawing/2014/main" val="1349582146"/>
                        </a:ext>
                      </a:extLst>
                    </a:gridCol>
                    <a:gridCol w="1504073">
                      <a:extLst>
                        <a:ext uri="{9D8B030D-6E8A-4147-A177-3AD203B41FA5}">
                          <a16:colId xmlns:a16="http://schemas.microsoft.com/office/drawing/2014/main" val="3929913039"/>
                        </a:ext>
                      </a:extLst>
                    </a:gridCol>
                    <a:gridCol w="1105786">
                      <a:extLst>
                        <a:ext uri="{9D8B030D-6E8A-4147-A177-3AD203B41FA5}">
                          <a16:colId xmlns:a16="http://schemas.microsoft.com/office/drawing/2014/main" val="189333354"/>
                        </a:ext>
                      </a:extLst>
                    </a:gridCol>
                    <a:gridCol w="1297172">
                      <a:extLst>
                        <a:ext uri="{9D8B030D-6E8A-4147-A177-3AD203B41FA5}">
                          <a16:colId xmlns:a16="http://schemas.microsoft.com/office/drawing/2014/main" val="394676091"/>
                        </a:ext>
                      </a:extLst>
                    </a:gridCol>
                    <a:gridCol w="1286540">
                      <a:extLst>
                        <a:ext uri="{9D8B030D-6E8A-4147-A177-3AD203B41FA5}">
                          <a16:colId xmlns:a16="http://schemas.microsoft.com/office/drawing/2014/main" val="1939580520"/>
                        </a:ext>
                      </a:extLst>
                    </a:gridCol>
                    <a:gridCol w="1552353">
                      <a:extLst>
                        <a:ext uri="{9D8B030D-6E8A-4147-A177-3AD203B41FA5}">
                          <a16:colId xmlns:a16="http://schemas.microsoft.com/office/drawing/2014/main" val="631354711"/>
                        </a:ext>
                      </a:extLst>
                    </a:gridCol>
                  </a:tblGrid>
                  <a:tr h="370840">
                    <a:tc>
                      <a:txBody>
                        <a:bodyPr/>
                        <a:lstStyle/>
                        <a:p>
                          <a:r>
                            <a:rPr lang="en-US" sz="2000" dirty="0"/>
                            <a:t>Rotation</a:t>
                          </a:r>
                        </a:p>
                      </a:txBody>
                      <a:tcPr/>
                    </a:tc>
                    <a:tc>
                      <a:txBody>
                        <a:bodyPr/>
                        <a:lstStyle/>
                        <a:p>
                          <a:r>
                            <a:rPr lang="en-US" sz="2000" dirty="0">
                              <a:solidFill>
                                <a:schemeClr val="bg1"/>
                              </a:solidFill>
                            </a:rPr>
                            <a:t>Corn weed management</a:t>
                          </a:r>
                        </a:p>
                      </a:txBody>
                      <a:tcPr/>
                    </a:tc>
                    <a:tc>
                      <a:txBody>
                        <a:bodyPr/>
                        <a:lstStyle/>
                        <a:p>
                          <a:r>
                            <a:rPr lang="en-US" sz="2000" dirty="0">
                              <a:solidFill>
                                <a:schemeClr val="bg1"/>
                              </a:solidFill>
                            </a:rPr>
                            <a:t>Annualized </a:t>
                          </a:r>
                          <a14:m>
                            <m:oMath xmlns:m="http://schemas.openxmlformats.org/officeDocument/2006/math">
                              <m:r>
                                <a:rPr lang="en-US" sz="2000" b="1" smtClean="0">
                                  <a:solidFill>
                                    <a:schemeClr val="bg1"/>
                                  </a:solidFill>
                                  <a:latin typeface="Cambria Math" panose="02040503050406030204" pitchFamily="18" charset="0"/>
                                </a:rPr>
                                <m:t>𝝀</m:t>
                              </m:r>
                            </m:oMath>
                          </a14:m>
                          <a:endParaRPr lang="en-US" sz="2000" dirty="0">
                            <a:solidFill>
                              <a:schemeClr val="bg1"/>
                            </a:solidFill>
                          </a:endParaRPr>
                        </a:p>
                      </a:txBody>
                      <a:tcPr/>
                    </a:tc>
                    <a:tc>
                      <a:txBody>
                        <a:bodyPr/>
                        <a:lstStyle/>
                        <a:p>
                          <a:r>
                            <a:rPr lang="en-US" sz="2000" dirty="0"/>
                            <a:t>Corn</a:t>
                          </a:r>
                        </a:p>
                      </a:txBody>
                      <a:tcPr/>
                    </a:tc>
                    <a:tc>
                      <a:txBody>
                        <a:bodyPr/>
                        <a:lstStyle/>
                        <a:p>
                          <a:r>
                            <a:rPr lang="en-US" sz="2000" dirty="0"/>
                            <a:t>Soybean</a:t>
                          </a:r>
                        </a:p>
                      </a:txBody>
                      <a:tcPr/>
                    </a:tc>
                    <a:tc>
                      <a:txBody>
                        <a:bodyPr/>
                        <a:lstStyle/>
                        <a:p>
                          <a:r>
                            <a:rPr lang="en-US" sz="2000" dirty="0"/>
                            <a:t>Oat</a:t>
                          </a:r>
                        </a:p>
                      </a:txBody>
                      <a:tcPr/>
                    </a:tc>
                    <a:tc>
                      <a:txBody>
                        <a:bodyPr/>
                        <a:lstStyle/>
                        <a:p>
                          <a:r>
                            <a:rPr lang="en-US" sz="2000" dirty="0"/>
                            <a:t>Alfalfa</a:t>
                          </a:r>
                        </a:p>
                      </a:txBody>
                      <a:tcPr/>
                    </a:tc>
                    <a:extLst>
                      <a:ext uri="{0D108BD9-81ED-4DB2-BD59-A6C34878D82A}">
                        <a16:rowId xmlns:a16="http://schemas.microsoft.com/office/drawing/2014/main" val="87638668"/>
                      </a:ext>
                    </a:extLst>
                  </a:tr>
                  <a:tr h="370840">
                    <a:tc>
                      <a:txBody>
                        <a:bodyPr/>
                        <a:lstStyle/>
                        <a:p>
                          <a:r>
                            <a:rPr lang="en-US" sz="2000" dirty="0"/>
                            <a:t>2-year</a:t>
                          </a:r>
                        </a:p>
                      </a:txBody>
                      <a:tcPr/>
                    </a:tc>
                    <a:tc>
                      <a:txBody>
                        <a:bodyPr/>
                        <a:lstStyle/>
                        <a:p>
                          <a:r>
                            <a:rPr lang="en-US" sz="2000" dirty="0"/>
                            <a:t>conventional</a:t>
                          </a:r>
                        </a:p>
                      </a:txBody>
                      <a:tcPr/>
                    </a:tc>
                    <a:tc>
                      <a:txBody>
                        <a:bodyPr/>
                        <a:lstStyle/>
                        <a:p>
                          <a:r>
                            <a:rPr lang="en-US" sz="2000" b="1" dirty="0"/>
                            <a:t>0.8</a:t>
                          </a:r>
                        </a:p>
                      </a:txBody>
                      <a:tcPr/>
                    </a:tc>
                    <a:tc>
                      <a:txBody>
                        <a:bodyPr/>
                        <a:lstStyle/>
                        <a:p>
                          <a:r>
                            <a:rPr lang="en-US" sz="2000" dirty="0">
                              <a:solidFill>
                                <a:srgbClr val="FF0000"/>
                              </a:solidFill>
                            </a:rPr>
                            <a:t>1.7</a:t>
                          </a:r>
                        </a:p>
                      </a:txBody>
                      <a:tcPr/>
                    </a:tc>
                    <a:tc>
                      <a:txBody>
                        <a:bodyPr/>
                        <a:lstStyle/>
                        <a:p>
                          <a:r>
                            <a:rPr lang="en-US" sz="2000" dirty="0">
                              <a:solidFill>
                                <a:srgbClr val="00B050"/>
                              </a:solidFill>
                            </a:rPr>
                            <a:t>0.5</a:t>
                          </a:r>
                        </a:p>
                      </a:txBody>
                      <a:tcPr/>
                    </a:tc>
                    <a:tc>
                      <a:txBody>
                        <a:bodyPr/>
                        <a:lstStyle/>
                        <a:p>
                          <a:endParaRPr lang="en-US" sz="2000" dirty="0"/>
                        </a:p>
                      </a:txBody>
                      <a:tcPr/>
                    </a:tc>
                    <a:tc>
                      <a:txBody>
                        <a:bodyPr/>
                        <a:lstStyle/>
                        <a:p>
                          <a:endParaRPr lang="en-US" sz="2000" dirty="0"/>
                        </a:p>
                      </a:txBody>
                      <a:tcPr/>
                    </a:tc>
                    <a:extLst>
                      <a:ext uri="{0D108BD9-81ED-4DB2-BD59-A6C34878D82A}">
                        <a16:rowId xmlns:a16="http://schemas.microsoft.com/office/drawing/2014/main" val="4138454224"/>
                      </a:ext>
                    </a:extLst>
                  </a:tr>
                  <a:tr h="370840">
                    <a:tc>
                      <a:txBody>
                        <a:bodyPr/>
                        <a:lstStyle/>
                        <a:p>
                          <a:r>
                            <a:rPr lang="en-US" sz="2000" dirty="0"/>
                            <a:t>2-year</a:t>
                          </a:r>
                        </a:p>
                      </a:txBody>
                      <a:tcPr/>
                    </a:tc>
                    <a:tc>
                      <a:txBody>
                        <a:bodyPr/>
                        <a:lstStyle/>
                        <a:p>
                          <a:r>
                            <a:rPr lang="en-US" sz="2000" dirty="0"/>
                            <a:t>low</a:t>
                          </a:r>
                        </a:p>
                      </a:txBody>
                      <a:tcPr/>
                    </a:tc>
                    <a:tc>
                      <a:txBody>
                        <a:bodyPr/>
                        <a:lstStyle/>
                        <a:p>
                          <a:r>
                            <a:rPr lang="en-US" sz="2000" b="1" dirty="0"/>
                            <a:t>0.9</a:t>
                          </a:r>
                        </a:p>
                      </a:txBody>
                      <a:tcPr/>
                    </a:tc>
                    <a:tc>
                      <a:txBody>
                        <a:bodyPr/>
                        <a:lstStyle/>
                        <a:p>
                          <a:r>
                            <a:rPr lang="en-US" sz="2000" dirty="0">
                              <a:solidFill>
                                <a:srgbClr val="FF0000"/>
                              </a:solidFill>
                            </a:rPr>
                            <a:t>2.3</a:t>
                          </a:r>
                        </a:p>
                      </a:txBody>
                      <a:tcPr/>
                    </a:tc>
                    <a:tc>
                      <a:txBody>
                        <a:bodyPr/>
                        <a:lstStyle/>
                        <a:p>
                          <a:r>
                            <a:rPr lang="en-US" sz="2000" dirty="0">
                              <a:solidFill>
                                <a:srgbClr val="00B050"/>
                              </a:solidFill>
                            </a:rPr>
                            <a:t>0.5</a:t>
                          </a:r>
                        </a:p>
                      </a:txBody>
                      <a:tcPr/>
                    </a:tc>
                    <a:tc>
                      <a:txBody>
                        <a:bodyPr/>
                        <a:lstStyle/>
                        <a:p>
                          <a:endParaRPr lang="en-US" sz="2000" dirty="0"/>
                        </a:p>
                      </a:txBody>
                      <a:tcPr/>
                    </a:tc>
                    <a:tc>
                      <a:txBody>
                        <a:bodyPr/>
                        <a:lstStyle/>
                        <a:p>
                          <a:endParaRPr lang="en-US" sz="2000" dirty="0"/>
                        </a:p>
                      </a:txBody>
                      <a:tcPr/>
                    </a:tc>
                    <a:extLst>
                      <a:ext uri="{0D108BD9-81ED-4DB2-BD59-A6C34878D82A}">
                        <a16:rowId xmlns:a16="http://schemas.microsoft.com/office/drawing/2014/main" val="12050565"/>
                      </a:ext>
                    </a:extLst>
                  </a:tr>
                  <a:tr h="370840">
                    <a:tc>
                      <a:txBody>
                        <a:bodyPr/>
                        <a:lstStyle/>
                        <a:p>
                          <a:r>
                            <a:rPr lang="en-US" sz="2000" dirty="0"/>
                            <a:t>3-year</a:t>
                          </a:r>
                        </a:p>
                      </a:txBody>
                      <a:tcPr/>
                    </a:tc>
                    <a:tc>
                      <a:txBody>
                        <a:bodyPr/>
                        <a:lstStyle/>
                        <a:p>
                          <a:r>
                            <a:rPr lang="en-US" sz="2000" dirty="0"/>
                            <a:t>conventional</a:t>
                          </a:r>
                        </a:p>
                      </a:txBody>
                      <a:tcPr/>
                    </a:tc>
                    <a:tc>
                      <a:txBody>
                        <a:bodyPr/>
                        <a:lstStyle/>
                        <a:p>
                          <a:r>
                            <a:rPr lang="en-US" sz="2000" b="1" dirty="0"/>
                            <a:t>0.7</a:t>
                          </a:r>
                        </a:p>
                      </a:txBody>
                      <a:tcPr/>
                    </a:tc>
                    <a:tc>
                      <a:txBody>
                        <a:bodyPr/>
                        <a:lstStyle/>
                        <a:p>
                          <a:r>
                            <a:rPr lang="en-US" sz="2000" dirty="0">
                              <a:solidFill>
                                <a:srgbClr val="00B050"/>
                              </a:solidFill>
                            </a:rPr>
                            <a:t>0.7</a:t>
                          </a:r>
                        </a:p>
                      </a:txBody>
                      <a:tcPr/>
                    </a:tc>
                    <a:tc>
                      <a:txBody>
                        <a:bodyPr/>
                        <a:lstStyle/>
                        <a:p>
                          <a:r>
                            <a:rPr lang="en-US" sz="2000" dirty="0">
                              <a:solidFill>
                                <a:srgbClr val="00B050"/>
                              </a:solidFill>
                            </a:rPr>
                            <a:t>0.5</a:t>
                          </a:r>
                        </a:p>
                      </a:txBody>
                      <a:tcPr/>
                    </a:tc>
                    <a:tc>
                      <a:txBody>
                        <a:bodyPr/>
                        <a:lstStyle/>
                        <a:p>
                          <a:r>
                            <a:rPr lang="en-US" sz="2000" dirty="0">
                              <a:solidFill>
                                <a:srgbClr val="00B050"/>
                              </a:solidFill>
                            </a:rPr>
                            <a:t>0.8</a:t>
                          </a:r>
                        </a:p>
                      </a:txBody>
                      <a:tcPr/>
                    </a:tc>
                    <a:tc>
                      <a:txBody>
                        <a:bodyPr/>
                        <a:lstStyle/>
                        <a:p>
                          <a:endParaRPr lang="en-US" sz="2000" dirty="0"/>
                        </a:p>
                      </a:txBody>
                      <a:tcPr/>
                    </a:tc>
                    <a:extLst>
                      <a:ext uri="{0D108BD9-81ED-4DB2-BD59-A6C34878D82A}">
                        <a16:rowId xmlns:a16="http://schemas.microsoft.com/office/drawing/2014/main" val="349134056"/>
                      </a:ext>
                    </a:extLst>
                  </a:tr>
                  <a:tr h="370840">
                    <a:tc>
                      <a:txBody>
                        <a:bodyPr/>
                        <a:lstStyle/>
                        <a:p>
                          <a:r>
                            <a:rPr lang="en-US" sz="2000" dirty="0"/>
                            <a:t>3-year</a:t>
                          </a:r>
                        </a:p>
                      </a:txBody>
                      <a:tcPr/>
                    </a:tc>
                    <a:tc>
                      <a:txBody>
                        <a:bodyPr/>
                        <a:lstStyle/>
                        <a:p>
                          <a:r>
                            <a:rPr lang="en-US" sz="2000" dirty="0"/>
                            <a:t>low</a:t>
                          </a:r>
                        </a:p>
                      </a:txBody>
                      <a:tcPr/>
                    </a:tc>
                    <a:tc>
                      <a:txBody>
                        <a:bodyPr/>
                        <a:lstStyle/>
                        <a:p>
                          <a:r>
                            <a:rPr lang="en-US" sz="2000" b="1" dirty="0"/>
                            <a:t>0.9</a:t>
                          </a:r>
                        </a:p>
                      </a:txBody>
                      <a:tcPr/>
                    </a:tc>
                    <a:tc>
                      <a:txBody>
                        <a:bodyPr/>
                        <a:lstStyle/>
                        <a:p>
                          <a:r>
                            <a:rPr lang="en-US" sz="2000" dirty="0">
                              <a:solidFill>
                                <a:srgbClr val="FF0000"/>
                              </a:solidFill>
                            </a:rPr>
                            <a:t>1.9</a:t>
                          </a:r>
                        </a:p>
                      </a:txBody>
                      <a:tcPr/>
                    </a:tc>
                    <a:tc>
                      <a:txBody>
                        <a:bodyPr/>
                        <a:lstStyle/>
                        <a:p>
                          <a:r>
                            <a:rPr lang="en-US" sz="2000" dirty="0">
                              <a:solidFill>
                                <a:srgbClr val="00B050"/>
                              </a:solidFill>
                            </a:rPr>
                            <a:t>0.5</a:t>
                          </a:r>
                        </a:p>
                      </a:txBody>
                      <a:tcPr/>
                    </a:tc>
                    <a:tc>
                      <a:txBody>
                        <a:bodyPr/>
                        <a:lstStyle/>
                        <a:p>
                          <a:r>
                            <a:rPr lang="en-US" sz="2000" dirty="0">
                              <a:solidFill>
                                <a:srgbClr val="FF0000"/>
                              </a:solidFill>
                            </a:rPr>
                            <a:t>1.1</a:t>
                          </a:r>
                        </a:p>
                      </a:txBody>
                      <a:tcPr/>
                    </a:tc>
                    <a:tc>
                      <a:txBody>
                        <a:bodyPr/>
                        <a:lstStyle/>
                        <a:p>
                          <a:endParaRPr lang="en-US" sz="2000" dirty="0"/>
                        </a:p>
                      </a:txBody>
                      <a:tcPr/>
                    </a:tc>
                    <a:extLst>
                      <a:ext uri="{0D108BD9-81ED-4DB2-BD59-A6C34878D82A}">
                        <a16:rowId xmlns:a16="http://schemas.microsoft.com/office/drawing/2014/main" val="1734314636"/>
                      </a:ext>
                    </a:extLst>
                  </a:tr>
                  <a:tr h="370840">
                    <a:tc>
                      <a:txBody>
                        <a:bodyPr/>
                        <a:lstStyle/>
                        <a:p>
                          <a:r>
                            <a:rPr lang="en-US" sz="2000" dirty="0"/>
                            <a:t>4-year</a:t>
                          </a:r>
                        </a:p>
                      </a:txBody>
                      <a:tcPr/>
                    </a:tc>
                    <a:tc>
                      <a:txBody>
                        <a:bodyPr/>
                        <a:lstStyle/>
                        <a:p>
                          <a:r>
                            <a:rPr lang="en-US" sz="2000" dirty="0"/>
                            <a:t>conventional</a:t>
                          </a:r>
                        </a:p>
                      </a:txBody>
                      <a:tcPr/>
                    </a:tc>
                    <a:tc>
                      <a:txBody>
                        <a:bodyPr/>
                        <a:lstStyle/>
                        <a:p>
                          <a:r>
                            <a:rPr lang="en-US" sz="2000" b="1" dirty="0"/>
                            <a:t>0.7</a:t>
                          </a:r>
                        </a:p>
                      </a:txBody>
                      <a:tcPr/>
                    </a:tc>
                    <a:tc>
                      <a:txBody>
                        <a:bodyPr/>
                        <a:lstStyle/>
                        <a:p>
                          <a:r>
                            <a:rPr lang="en-US" sz="2000" dirty="0">
                              <a:solidFill>
                                <a:srgbClr val="FF0000"/>
                              </a:solidFill>
                            </a:rPr>
                            <a:t>1.3</a:t>
                          </a:r>
                        </a:p>
                      </a:txBody>
                      <a:tcPr/>
                    </a:tc>
                    <a:tc>
                      <a:txBody>
                        <a:bodyPr/>
                        <a:lstStyle/>
                        <a:p>
                          <a:r>
                            <a:rPr lang="en-US" sz="2000" dirty="0">
                              <a:solidFill>
                                <a:srgbClr val="00B050"/>
                              </a:solidFill>
                            </a:rPr>
                            <a:t>0.5</a:t>
                          </a:r>
                        </a:p>
                      </a:txBody>
                      <a:tcPr/>
                    </a:tc>
                    <a:tc>
                      <a:txBody>
                        <a:bodyPr/>
                        <a:lstStyle/>
                        <a:p>
                          <a:r>
                            <a:rPr lang="en-US" sz="2000" dirty="0">
                              <a:solidFill>
                                <a:srgbClr val="FF0000"/>
                              </a:solidFill>
                            </a:rPr>
                            <a:t>1.5</a:t>
                          </a:r>
                        </a:p>
                      </a:txBody>
                      <a:tcPr/>
                    </a:tc>
                    <a:tc>
                      <a:txBody>
                        <a:bodyPr/>
                        <a:lstStyle/>
                        <a:p>
                          <a:r>
                            <a:rPr lang="en-US" sz="2000" dirty="0">
                              <a:solidFill>
                                <a:srgbClr val="00B050"/>
                              </a:solidFill>
                            </a:rPr>
                            <a:t>0.5</a:t>
                          </a:r>
                        </a:p>
                      </a:txBody>
                      <a:tcPr/>
                    </a:tc>
                    <a:extLst>
                      <a:ext uri="{0D108BD9-81ED-4DB2-BD59-A6C34878D82A}">
                        <a16:rowId xmlns:a16="http://schemas.microsoft.com/office/drawing/2014/main" val="810352083"/>
                      </a:ext>
                    </a:extLst>
                  </a:tr>
                  <a:tr h="370840">
                    <a:tc>
                      <a:txBody>
                        <a:bodyPr/>
                        <a:lstStyle/>
                        <a:p>
                          <a:r>
                            <a:rPr lang="en-US" sz="2000" dirty="0"/>
                            <a:t>4-year</a:t>
                          </a:r>
                        </a:p>
                      </a:txBody>
                      <a:tcPr/>
                    </a:tc>
                    <a:tc>
                      <a:txBody>
                        <a:bodyPr/>
                        <a:lstStyle/>
                        <a:p>
                          <a:r>
                            <a:rPr lang="en-US" sz="2000" dirty="0"/>
                            <a:t>low</a:t>
                          </a:r>
                        </a:p>
                      </a:txBody>
                      <a:tcPr/>
                    </a:tc>
                    <a:tc>
                      <a:txBody>
                        <a:bodyPr/>
                        <a:lstStyle/>
                        <a:p>
                          <a:r>
                            <a:rPr lang="en-US" sz="2000" b="1" dirty="0"/>
                            <a:t>1.4</a:t>
                          </a:r>
                        </a:p>
                      </a:txBody>
                      <a:tcPr/>
                    </a:tc>
                    <a:tc>
                      <a:txBody>
                        <a:bodyPr/>
                        <a:lstStyle/>
                        <a:p>
                          <a:r>
                            <a:rPr lang="en-US" sz="2000" dirty="0">
                              <a:solidFill>
                                <a:srgbClr val="FF0000"/>
                              </a:solidFill>
                            </a:rPr>
                            <a:t>28.4</a:t>
                          </a:r>
                        </a:p>
                      </a:txBody>
                      <a:tcPr/>
                    </a:tc>
                    <a:tc>
                      <a:txBody>
                        <a:bodyPr/>
                        <a:lstStyle/>
                        <a:p>
                          <a:r>
                            <a:rPr lang="en-US" sz="2000" dirty="0">
                              <a:solidFill>
                                <a:srgbClr val="00B050"/>
                              </a:solidFill>
                            </a:rPr>
                            <a:t>0.5</a:t>
                          </a:r>
                        </a:p>
                      </a:txBody>
                      <a:tcPr/>
                    </a:tc>
                    <a:tc>
                      <a:txBody>
                        <a:bodyPr/>
                        <a:lstStyle/>
                        <a:p>
                          <a:r>
                            <a:rPr lang="en-US" sz="2000" dirty="0">
                              <a:solidFill>
                                <a:srgbClr val="FF0000"/>
                              </a:solidFill>
                            </a:rPr>
                            <a:t>2.0</a:t>
                          </a:r>
                        </a:p>
                      </a:txBody>
                      <a:tcPr/>
                    </a:tc>
                    <a:tc>
                      <a:txBody>
                        <a:bodyPr/>
                        <a:lstStyle/>
                        <a:p>
                          <a:r>
                            <a:rPr lang="en-US" sz="2000" dirty="0">
                              <a:solidFill>
                                <a:srgbClr val="00B050"/>
                              </a:solidFill>
                            </a:rPr>
                            <a:t>0.5</a:t>
                          </a:r>
                        </a:p>
                      </a:txBody>
                      <a:tcPr/>
                    </a:tc>
                    <a:extLst>
                      <a:ext uri="{0D108BD9-81ED-4DB2-BD59-A6C34878D82A}">
                        <a16:rowId xmlns:a16="http://schemas.microsoft.com/office/drawing/2014/main" val="1681057270"/>
                      </a:ext>
                    </a:extLst>
                  </a:tr>
                </a:tbl>
              </a:graphicData>
            </a:graphic>
          </p:graphicFrame>
        </mc:Choice>
        <mc:Fallback xmlns="">
          <p:graphicFrame>
            <p:nvGraphicFramePr>
              <p:cNvPr id="4" name="Content Placeholder 3">
                <a:extLst>
                  <a:ext uri="{FF2B5EF4-FFF2-40B4-BE49-F238E27FC236}">
                    <a16:creationId xmlns:a16="http://schemas.microsoft.com/office/drawing/2014/main" id="{8ED6894B-0246-4179-9E30-C4B38F29E270}"/>
                  </a:ext>
                </a:extLst>
              </p:cNvPr>
              <p:cNvGraphicFramePr>
                <a:graphicFrameLocks noGrp="1"/>
              </p:cNvGraphicFramePr>
              <p:nvPr>
                <p:ph idx="1"/>
                <p:extLst>
                  <p:ext uri="{D42A27DB-BD31-4B8C-83A1-F6EECF244321}">
                    <p14:modId xmlns:p14="http://schemas.microsoft.com/office/powerpoint/2010/main" val="185410335"/>
                  </p:ext>
                </p:extLst>
              </p:nvPr>
            </p:nvGraphicFramePr>
            <p:xfrm>
              <a:off x="996663" y="2092693"/>
              <a:ext cx="10357137" cy="3078480"/>
            </p:xfrm>
            <a:graphic>
              <a:graphicData uri="http://schemas.openxmlformats.org/drawingml/2006/table">
                <a:tbl>
                  <a:tblPr firstRow="1" bandRow="1">
                    <a:tableStyleId>{793D81CF-94F2-401A-BA57-92F5A7B2D0C5}</a:tableStyleId>
                  </a:tblPr>
                  <a:tblGrid>
                    <a:gridCol w="1668379">
                      <a:extLst>
                        <a:ext uri="{9D8B030D-6E8A-4147-A177-3AD203B41FA5}">
                          <a16:colId xmlns:a16="http://schemas.microsoft.com/office/drawing/2014/main" val="3287245961"/>
                        </a:ext>
                      </a:extLst>
                    </a:gridCol>
                    <a:gridCol w="1942834">
                      <a:extLst>
                        <a:ext uri="{9D8B030D-6E8A-4147-A177-3AD203B41FA5}">
                          <a16:colId xmlns:a16="http://schemas.microsoft.com/office/drawing/2014/main" val="1349582146"/>
                        </a:ext>
                      </a:extLst>
                    </a:gridCol>
                    <a:gridCol w="1504073">
                      <a:extLst>
                        <a:ext uri="{9D8B030D-6E8A-4147-A177-3AD203B41FA5}">
                          <a16:colId xmlns:a16="http://schemas.microsoft.com/office/drawing/2014/main" val="3929913039"/>
                        </a:ext>
                      </a:extLst>
                    </a:gridCol>
                    <a:gridCol w="1105786">
                      <a:extLst>
                        <a:ext uri="{9D8B030D-6E8A-4147-A177-3AD203B41FA5}">
                          <a16:colId xmlns:a16="http://schemas.microsoft.com/office/drawing/2014/main" val="189333354"/>
                        </a:ext>
                      </a:extLst>
                    </a:gridCol>
                    <a:gridCol w="1297172">
                      <a:extLst>
                        <a:ext uri="{9D8B030D-6E8A-4147-A177-3AD203B41FA5}">
                          <a16:colId xmlns:a16="http://schemas.microsoft.com/office/drawing/2014/main" val="394676091"/>
                        </a:ext>
                      </a:extLst>
                    </a:gridCol>
                    <a:gridCol w="1286540">
                      <a:extLst>
                        <a:ext uri="{9D8B030D-6E8A-4147-A177-3AD203B41FA5}">
                          <a16:colId xmlns:a16="http://schemas.microsoft.com/office/drawing/2014/main" val="1939580520"/>
                        </a:ext>
                      </a:extLst>
                    </a:gridCol>
                    <a:gridCol w="1552353">
                      <a:extLst>
                        <a:ext uri="{9D8B030D-6E8A-4147-A177-3AD203B41FA5}">
                          <a16:colId xmlns:a16="http://schemas.microsoft.com/office/drawing/2014/main" val="631354711"/>
                        </a:ext>
                      </a:extLst>
                    </a:gridCol>
                  </a:tblGrid>
                  <a:tr h="701040">
                    <a:tc>
                      <a:txBody>
                        <a:bodyPr/>
                        <a:lstStyle/>
                        <a:p>
                          <a:r>
                            <a:rPr lang="en-US" sz="2000" dirty="0"/>
                            <a:t>Rotation</a:t>
                          </a:r>
                        </a:p>
                      </a:txBody>
                      <a:tcPr/>
                    </a:tc>
                    <a:tc>
                      <a:txBody>
                        <a:bodyPr/>
                        <a:lstStyle/>
                        <a:p>
                          <a:r>
                            <a:rPr lang="en-US" sz="2000" dirty="0">
                              <a:solidFill>
                                <a:schemeClr val="bg1"/>
                              </a:solidFill>
                            </a:rPr>
                            <a:t>Corn weed management</a:t>
                          </a:r>
                        </a:p>
                      </a:txBody>
                      <a:tcPr/>
                    </a:tc>
                    <a:tc>
                      <a:txBody>
                        <a:bodyPr/>
                        <a:lstStyle/>
                        <a:p>
                          <a:endParaRPr lang="en-US"/>
                        </a:p>
                      </a:txBody>
                      <a:tcPr>
                        <a:blipFill>
                          <a:blip r:embed="rId4"/>
                          <a:stretch>
                            <a:fillRect l="-242373" t="-3571" r="-351695" b="-350000"/>
                          </a:stretch>
                        </a:blipFill>
                      </a:tcPr>
                    </a:tc>
                    <a:tc>
                      <a:txBody>
                        <a:bodyPr/>
                        <a:lstStyle/>
                        <a:p>
                          <a:r>
                            <a:rPr lang="en-US" sz="2000" dirty="0"/>
                            <a:t>Corn</a:t>
                          </a:r>
                        </a:p>
                      </a:txBody>
                      <a:tcPr/>
                    </a:tc>
                    <a:tc>
                      <a:txBody>
                        <a:bodyPr/>
                        <a:lstStyle/>
                        <a:p>
                          <a:r>
                            <a:rPr lang="en-US" sz="2000" dirty="0"/>
                            <a:t>Soybean</a:t>
                          </a:r>
                        </a:p>
                      </a:txBody>
                      <a:tcPr/>
                    </a:tc>
                    <a:tc>
                      <a:txBody>
                        <a:bodyPr/>
                        <a:lstStyle/>
                        <a:p>
                          <a:r>
                            <a:rPr lang="en-US" sz="2000" dirty="0"/>
                            <a:t>Oat</a:t>
                          </a:r>
                        </a:p>
                      </a:txBody>
                      <a:tcPr/>
                    </a:tc>
                    <a:tc>
                      <a:txBody>
                        <a:bodyPr/>
                        <a:lstStyle/>
                        <a:p>
                          <a:r>
                            <a:rPr lang="en-US" sz="2000" dirty="0"/>
                            <a:t>Alfalfa</a:t>
                          </a:r>
                        </a:p>
                      </a:txBody>
                      <a:tcPr/>
                    </a:tc>
                    <a:extLst>
                      <a:ext uri="{0D108BD9-81ED-4DB2-BD59-A6C34878D82A}">
                        <a16:rowId xmlns:a16="http://schemas.microsoft.com/office/drawing/2014/main" val="87638668"/>
                      </a:ext>
                    </a:extLst>
                  </a:tr>
                  <a:tr h="396240">
                    <a:tc>
                      <a:txBody>
                        <a:bodyPr/>
                        <a:lstStyle/>
                        <a:p>
                          <a:r>
                            <a:rPr lang="en-US" sz="2000" dirty="0"/>
                            <a:t>2-year</a:t>
                          </a:r>
                        </a:p>
                      </a:txBody>
                      <a:tcPr/>
                    </a:tc>
                    <a:tc>
                      <a:txBody>
                        <a:bodyPr/>
                        <a:lstStyle/>
                        <a:p>
                          <a:r>
                            <a:rPr lang="en-US" sz="2000" dirty="0"/>
                            <a:t>conventional</a:t>
                          </a:r>
                        </a:p>
                      </a:txBody>
                      <a:tcPr/>
                    </a:tc>
                    <a:tc>
                      <a:txBody>
                        <a:bodyPr/>
                        <a:lstStyle/>
                        <a:p>
                          <a:r>
                            <a:rPr lang="en-US" sz="2000" b="1" dirty="0"/>
                            <a:t>0.8</a:t>
                          </a:r>
                        </a:p>
                      </a:txBody>
                      <a:tcPr/>
                    </a:tc>
                    <a:tc>
                      <a:txBody>
                        <a:bodyPr/>
                        <a:lstStyle/>
                        <a:p>
                          <a:r>
                            <a:rPr lang="en-US" sz="2000" dirty="0">
                              <a:solidFill>
                                <a:srgbClr val="FF0000"/>
                              </a:solidFill>
                            </a:rPr>
                            <a:t>1.7</a:t>
                          </a:r>
                        </a:p>
                      </a:txBody>
                      <a:tcPr/>
                    </a:tc>
                    <a:tc>
                      <a:txBody>
                        <a:bodyPr/>
                        <a:lstStyle/>
                        <a:p>
                          <a:r>
                            <a:rPr lang="en-US" sz="2000" dirty="0">
                              <a:solidFill>
                                <a:srgbClr val="00B050"/>
                              </a:solidFill>
                            </a:rPr>
                            <a:t>0.5</a:t>
                          </a:r>
                        </a:p>
                      </a:txBody>
                      <a:tcPr/>
                    </a:tc>
                    <a:tc>
                      <a:txBody>
                        <a:bodyPr/>
                        <a:lstStyle/>
                        <a:p>
                          <a:endParaRPr lang="en-US" sz="2000" dirty="0"/>
                        </a:p>
                      </a:txBody>
                      <a:tcPr/>
                    </a:tc>
                    <a:tc>
                      <a:txBody>
                        <a:bodyPr/>
                        <a:lstStyle/>
                        <a:p>
                          <a:endParaRPr lang="en-US" sz="2000" dirty="0"/>
                        </a:p>
                      </a:txBody>
                      <a:tcPr/>
                    </a:tc>
                    <a:extLst>
                      <a:ext uri="{0D108BD9-81ED-4DB2-BD59-A6C34878D82A}">
                        <a16:rowId xmlns:a16="http://schemas.microsoft.com/office/drawing/2014/main" val="4138454224"/>
                      </a:ext>
                    </a:extLst>
                  </a:tr>
                  <a:tr h="396240">
                    <a:tc>
                      <a:txBody>
                        <a:bodyPr/>
                        <a:lstStyle/>
                        <a:p>
                          <a:r>
                            <a:rPr lang="en-US" sz="2000" dirty="0"/>
                            <a:t>2-year</a:t>
                          </a:r>
                        </a:p>
                      </a:txBody>
                      <a:tcPr/>
                    </a:tc>
                    <a:tc>
                      <a:txBody>
                        <a:bodyPr/>
                        <a:lstStyle/>
                        <a:p>
                          <a:r>
                            <a:rPr lang="en-US" sz="2000" dirty="0"/>
                            <a:t>low</a:t>
                          </a:r>
                        </a:p>
                      </a:txBody>
                      <a:tcPr/>
                    </a:tc>
                    <a:tc>
                      <a:txBody>
                        <a:bodyPr/>
                        <a:lstStyle/>
                        <a:p>
                          <a:r>
                            <a:rPr lang="en-US" sz="2000" b="1" dirty="0"/>
                            <a:t>0.9</a:t>
                          </a:r>
                        </a:p>
                      </a:txBody>
                      <a:tcPr/>
                    </a:tc>
                    <a:tc>
                      <a:txBody>
                        <a:bodyPr/>
                        <a:lstStyle/>
                        <a:p>
                          <a:r>
                            <a:rPr lang="en-US" sz="2000" dirty="0">
                              <a:solidFill>
                                <a:srgbClr val="FF0000"/>
                              </a:solidFill>
                            </a:rPr>
                            <a:t>2.3</a:t>
                          </a:r>
                        </a:p>
                      </a:txBody>
                      <a:tcPr/>
                    </a:tc>
                    <a:tc>
                      <a:txBody>
                        <a:bodyPr/>
                        <a:lstStyle/>
                        <a:p>
                          <a:r>
                            <a:rPr lang="en-US" sz="2000" dirty="0">
                              <a:solidFill>
                                <a:srgbClr val="00B050"/>
                              </a:solidFill>
                            </a:rPr>
                            <a:t>0.5</a:t>
                          </a:r>
                        </a:p>
                      </a:txBody>
                      <a:tcPr/>
                    </a:tc>
                    <a:tc>
                      <a:txBody>
                        <a:bodyPr/>
                        <a:lstStyle/>
                        <a:p>
                          <a:endParaRPr lang="en-US" sz="2000" dirty="0"/>
                        </a:p>
                      </a:txBody>
                      <a:tcPr/>
                    </a:tc>
                    <a:tc>
                      <a:txBody>
                        <a:bodyPr/>
                        <a:lstStyle/>
                        <a:p>
                          <a:endParaRPr lang="en-US" sz="2000" dirty="0"/>
                        </a:p>
                      </a:txBody>
                      <a:tcPr/>
                    </a:tc>
                    <a:extLst>
                      <a:ext uri="{0D108BD9-81ED-4DB2-BD59-A6C34878D82A}">
                        <a16:rowId xmlns:a16="http://schemas.microsoft.com/office/drawing/2014/main" val="12050565"/>
                      </a:ext>
                    </a:extLst>
                  </a:tr>
                  <a:tr h="396240">
                    <a:tc>
                      <a:txBody>
                        <a:bodyPr/>
                        <a:lstStyle/>
                        <a:p>
                          <a:r>
                            <a:rPr lang="en-US" sz="2000" dirty="0"/>
                            <a:t>3-year</a:t>
                          </a:r>
                        </a:p>
                      </a:txBody>
                      <a:tcPr/>
                    </a:tc>
                    <a:tc>
                      <a:txBody>
                        <a:bodyPr/>
                        <a:lstStyle/>
                        <a:p>
                          <a:r>
                            <a:rPr lang="en-US" sz="2000" dirty="0"/>
                            <a:t>conventional</a:t>
                          </a:r>
                        </a:p>
                      </a:txBody>
                      <a:tcPr/>
                    </a:tc>
                    <a:tc>
                      <a:txBody>
                        <a:bodyPr/>
                        <a:lstStyle/>
                        <a:p>
                          <a:r>
                            <a:rPr lang="en-US" sz="2000" b="1" dirty="0"/>
                            <a:t>0.7</a:t>
                          </a:r>
                        </a:p>
                      </a:txBody>
                      <a:tcPr/>
                    </a:tc>
                    <a:tc>
                      <a:txBody>
                        <a:bodyPr/>
                        <a:lstStyle/>
                        <a:p>
                          <a:r>
                            <a:rPr lang="en-US" sz="2000" dirty="0">
                              <a:solidFill>
                                <a:srgbClr val="00B050"/>
                              </a:solidFill>
                            </a:rPr>
                            <a:t>0.7</a:t>
                          </a:r>
                        </a:p>
                      </a:txBody>
                      <a:tcPr/>
                    </a:tc>
                    <a:tc>
                      <a:txBody>
                        <a:bodyPr/>
                        <a:lstStyle/>
                        <a:p>
                          <a:r>
                            <a:rPr lang="en-US" sz="2000" dirty="0">
                              <a:solidFill>
                                <a:srgbClr val="00B050"/>
                              </a:solidFill>
                            </a:rPr>
                            <a:t>0.5</a:t>
                          </a:r>
                        </a:p>
                      </a:txBody>
                      <a:tcPr/>
                    </a:tc>
                    <a:tc>
                      <a:txBody>
                        <a:bodyPr/>
                        <a:lstStyle/>
                        <a:p>
                          <a:r>
                            <a:rPr lang="en-US" sz="2000" dirty="0">
                              <a:solidFill>
                                <a:srgbClr val="00B050"/>
                              </a:solidFill>
                            </a:rPr>
                            <a:t>0.8</a:t>
                          </a:r>
                        </a:p>
                      </a:txBody>
                      <a:tcPr/>
                    </a:tc>
                    <a:tc>
                      <a:txBody>
                        <a:bodyPr/>
                        <a:lstStyle/>
                        <a:p>
                          <a:endParaRPr lang="en-US" sz="2000" dirty="0"/>
                        </a:p>
                      </a:txBody>
                      <a:tcPr/>
                    </a:tc>
                    <a:extLst>
                      <a:ext uri="{0D108BD9-81ED-4DB2-BD59-A6C34878D82A}">
                        <a16:rowId xmlns:a16="http://schemas.microsoft.com/office/drawing/2014/main" val="349134056"/>
                      </a:ext>
                    </a:extLst>
                  </a:tr>
                  <a:tr h="396240">
                    <a:tc>
                      <a:txBody>
                        <a:bodyPr/>
                        <a:lstStyle/>
                        <a:p>
                          <a:r>
                            <a:rPr lang="en-US" sz="2000" dirty="0"/>
                            <a:t>3-year</a:t>
                          </a:r>
                        </a:p>
                      </a:txBody>
                      <a:tcPr/>
                    </a:tc>
                    <a:tc>
                      <a:txBody>
                        <a:bodyPr/>
                        <a:lstStyle/>
                        <a:p>
                          <a:r>
                            <a:rPr lang="en-US" sz="2000" dirty="0"/>
                            <a:t>low</a:t>
                          </a:r>
                        </a:p>
                      </a:txBody>
                      <a:tcPr/>
                    </a:tc>
                    <a:tc>
                      <a:txBody>
                        <a:bodyPr/>
                        <a:lstStyle/>
                        <a:p>
                          <a:r>
                            <a:rPr lang="en-US" sz="2000" b="1" dirty="0"/>
                            <a:t>0.9</a:t>
                          </a:r>
                        </a:p>
                      </a:txBody>
                      <a:tcPr/>
                    </a:tc>
                    <a:tc>
                      <a:txBody>
                        <a:bodyPr/>
                        <a:lstStyle/>
                        <a:p>
                          <a:r>
                            <a:rPr lang="en-US" sz="2000" dirty="0">
                              <a:solidFill>
                                <a:srgbClr val="FF0000"/>
                              </a:solidFill>
                            </a:rPr>
                            <a:t>1.9</a:t>
                          </a:r>
                        </a:p>
                      </a:txBody>
                      <a:tcPr/>
                    </a:tc>
                    <a:tc>
                      <a:txBody>
                        <a:bodyPr/>
                        <a:lstStyle/>
                        <a:p>
                          <a:r>
                            <a:rPr lang="en-US" sz="2000" dirty="0">
                              <a:solidFill>
                                <a:srgbClr val="00B050"/>
                              </a:solidFill>
                            </a:rPr>
                            <a:t>0.5</a:t>
                          </a:r>
                        </a:p>
                      </a:txBody>
                      <a:tcPr/>
                    </a:tc>
                    <a:tc>
                      <a:txBody>
                        <a:bodyPr/>
                        <a:lstStyle/>
                        <a:p>
                          <a:r>
                            <a:rPr lang="en-US" sz="2000" dirty="0">
                              <a:solidFill>
                                <a:srgbClr val="FF0000"/>
                              </a:solidFill>
                            </a:rPr>
                            <a:t>1.1</a:t>
                          </a:r>
                        </a:p>
                      </a:txBody>
                      <a:tcPr/>
                    </a:tc>
                    <a:tc>
                      <a:txBody>
                        <a:bodyPr/>
                        <a:lstStyle/>
                        <a:p>
                          <a:endParaRPr lang="en-US" sz="2000" dirty="0"/>
                        </a:p>
                      </a:txBody>
                      <a:tcPr/>
                    </a:tc>
                    <a:extLst>
                      <a:ext uri="{0D108BD9-81ED-4DB2-BD59-A6C34878D82A}">
                        <a16:rowId xmlns:a16="http://schemas.microsoft.com/office/drawing/2014/main" val="1734314636"/>
                      </a:ext>
                    </a:extLst>
                  </a:tr>
                  <a:tr h="396240">
                    <a:tc>
                      <a:txBody>
                        <a:bodyPr/>
                        <a:lstStyle/>
                        <a:p>
                          <a:r>
                            <a:rPr lang="en-US" sz="2000" dirty="0"/>
                            <a:t>4-year</a:t>
                          </a:r>
                        </a:p>
                      </a:txBody>
                      <a:tcPr/>
                    </a:tc>
                    <a:tc>
                      <a:txBody>
                        <a:bodyPr/>
                        <a:lstStyle/>
                        <a:p>
                          <a:r>
                            <a:rPr lang="en-US" sz="2000" dirty="0"/>
                            <a:t>conventional</a:t>
                          </a:r>
                        </a:p>
                      </a:txBody>
                      <a:tcPr/>
                    </a:tc>
                    <a:tc>
                      <a:txBody>
                        <a:bodyPr/>
                        <a:lstStyle/>
                        <a:p>
                          <a:r>
                            <a:rPr lang="en-US" sz="2000" b="1" dirty="0"/>
                            <a:t>0.7</a:t>
                          </a:r>
                        </a:p>
                      </a:txBody>
                      <a:tcPr/>
                    </a:tc>
                    <a:tc>
                      <a:txBody>
                        <a:bodyPr/>
                        <a:lstStyle/>
                        <a:p>
                          <a:r>
                            <a:rPr lang="en-US" sz="2000" dirty="0">
                              <a:solidFill>
                                <a:srgbClr val="FF0000"/>
                              </a:solidFill>
                            </a:rPr>
                            <a:t>1.3</a:t>
                          </a:r>
                        </a:p>
                      </a:txBody>
                      <a:tcPr/>
                    </a:tc>
                    <a:tc>
                      <a:txBody>
                        <a:bodyPr/>
                        <a:lstStyle/>
                        <a:p>
                          <a:r>
                            <a:rPr lang="en-US" sz="2000" dirty="0">
                              <a:solidFill>
                                <a:srgbClr val="00B050"/>
                              </a:solidFill>
                            </a:rPr>
                            <a:t>0.5</a:t>
                          </a:r>
                        </a:p>
                      </a:txBody>
                      <a:tcPr/>
                    </a:tc>
                    <a:tc>
                      <a:txBody>
                        <a:bodyPr/>
                        <a:lstStyle/>
                        <a:p>
                          <a:r>
                            <a:rPr lang="en-US" sz="2000" dirty="0">
                              <a:solidFill>
                                <a:srgbClr val="FF0000"/>
                              </a:solidFill>
                            </a:rPr>
                            <a:t>1.5</a:t>
                          </a:r>
                        </a:p>
                      </a:txBody>
                      <a:tcPr/>
                    </a:tc>
                    <a:tc>
                      <a:txBody>
                        <a:bodyPr/>
                        <a:lstStyle/>
                        <a:p>
                          <a:r>
                            <a:rPr lang="en-US" sz="2000" dirty="0">
                              <a:solidFill>
                                <a:srgbClr val="00B050"/>
                              </a:solidFill>
                            </a:rPr>
                            <a:t>0.5</a:t>
                          </a:r>
                        </a:p>
                      </a:txBody>
                      <a:tcPr/>
                    </a:tc>
                    <a:extLst>
                      <a:ext uri="{0D108BD9-81ED-4DB2-BD59-A6C34878D82A}">
                        <a16:rowId xmlns:a16="http://schemas.microsoft.com/office/drawing/2014/main" val="810352083"/>
                      </a:ext>
                    </a:extLst>
                  </a:tr>
                  <a:tr h="396240">
                    <a:tc>
                      <a:txBody>
                        <a:bodyPr/>
                        <a:lstStyle/>
                        <a:p>
                          <a:r>
                            <a:rPr lang="en-US" sz="2000" dirty="0"/>
                            <a:t>4-year</a:t>
                          </a:r>
                        </a:p>
                      </a:txBody>
                      <a:tcPr/>
                    </a:tc>
                    <a:tc>
                      <a:txBody>
                        <a:bodyPr/>
                        <a:lstStyle/>
                        <a:p>
                          <a:r>
                            <a:rPr lang="en-US" sz="2000" dirty="0"/>
                            <a:t>low</a:t>
                          </a:r>
                        </a:p>
                      </a:txBody>
                      <a:tcPr/>
                    </a:tc>
                    <a:tc>
                      <a:txBody>
                        <a:bodyPr/>
                        <a:lstStyle/>
                        <a:p>
                          <a:r>
                            <a:rPr lang="en-US" sz="2000" b="1" dirty="0"/>
                            <a:t>1.4</a:t>
                          </a:r>
                        </a:p>
                      </a:txBody>
                      <a:tcPr/>
                    </a:tc>
                    <a:tc>
                      <a:txBody>
                        <a:bodyPr/>
                        <a:lstStyle/>
                        <a:p>
                          <a:r>
                            <a:rPr lang="en-US" sz="2000" dirty="0">
                              <a:solidFill>
                                <a:srgbClr val="FF0000"/>
                              </a:solidFill>
                            </a:rPr>
                            <a:t>28.4</a:t>
                          </a:r>
                        </a:p>
                      </a:txBody>
                      <a:tcPr/>
                    </a:tc>
                    <a:tc>
                      <a:txBody>
                        <a:bodyPr/>
                        <a:lstStyle/>
                        <a:p>
                          <a:r>
                            <a:rPr lang="en-US" sz="2000" dirty="0">
                              <a:solidFill>
                                <a:srgbClr val="00B050"/>
                              </a:solidFill>
                            </a:rPr>
                            <a:t>0.5</a:t>
                          </a:r>
                        </a:p>
                      </a:txBody>
                      <a:tcPr/>
                    </a:tc>
                    <a:tc>
                      <a:txBody>
                        <a:bodyPr/>
                        <a:lstStyle/>
                        <a:p>
                          <a:r>
                            <a:rPr lang="en-US" sz="2000" dirty="0">
                              <a:solidFill>
                                <a:srgbClr val="FF0000"/>
                              </a:solidFill>
                            </a:rPr>
                            <a:t>2.0</a:t>
                          </a:r>
                        </a:p>
                      </a:txBody>
                      <a:tcPr/>
                    </a:tc>
                    <a:tc>
                      <a:txBody>
                        <a:bodyPr/>
                        <a:lstStyle/>
                        <a:p>
                          <a:r>
                            <a:rPr lang="en-US" sz="2000" dirty="0">
                              <a:solidFill>
                                <a:srgbClr val="00B050"/>
                              </a:solidFill>
                            </a:rPr>
                            <a:t>0.5</a:t>
                          </a:r>
                        </a:p>
                      </a:txBody>
                      <a:tcPr/>
                    </a:tc>
                    <a:extLst>
                      <a:ext uri="{0D108BD9-81ED-4DB2-BD59-A6C34878D82A}">
                        <a16:rowId xmlns:a16="http://schemas.microsoft.com/office/drawing/2014/main" val="1681057270"/>
                      </a:ext>
                    </a:extLst>
                  </a:tr>
                </a:tbl>
              </a:graphicData>
            </a:graphic>
          </p:graphicFrame>
        </mc:Fallback>
      </mc:AlternateContent>
    </p:spTree>
    <p:extLst>
      <p:ext uri="{BB962C8B-B14F-4D97-AF65-F5344CB8AC3E}">
        <p14:creationId xmlns:p14="http://schemas.microsoft.com/office/powerpoint/2010/main" val="1099487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3F07E-1D5D-4DE7-9238-B1B713E9B56B}"/>
              </a:ext>
            </a:extLst>
          </p:cNvPr>
          <p:cNvSpPr>
            <a:spLocks noGrp="1"/>
          </p:cNvSpPr>
          <p:nvPr>
            <p:ph type="title"/>
          </p:nvPr>
        </p:nvSpPr>
        <p:spPr/>
        <p:txBody>
          <a:bodyPr/>
          <a:lstStyle/>
          <a:p>
            <a:r>
              <a:rPr lang="en-US" dirty="0"/>
              <a:t>Acknowledgments</a:t>
            </a:r>
          </a:p>
        </p:txBody>
      </p:sp>
      <p:sp>
        <p:nvSpPr>
          <p:cNvPr id="3" name="Content Placeholder 2">
            <a:extLst>
              <a:ext uri="{FF2B5EF4-FFF2-40B4-BE49-F238E27FC236}">
                <a16:creationId xmlns:a16="http://schemas.microsoft.com/office/drawing/2014/main" id="{D08BB234-7FB6-4A8F-8516-302AEB71E555}"/>
              </a:ext>
            </a:extLst>
          </p:cNvPr>
          <p:cNvSpPr>
            <a:spLocks noGrp="1"/>
          </p:cNvSpPr>
          <p:nvPr>
            <p:ph idx="1"/>
          </p:nvPr>
        </p:nvSpPr>
        <p:spPr/>
        <p:txBody>
          <a:bodyPr/>
          <a:lstStyle/>
          <a:p>
            <a:r>
              <a:rPr lang="en-US" dirty="0"/>
              <a:t>POS committee: Drs. Matt Liebman, Mark Gleason, Philip Dixon, Lisa Schulte-Moore, and Mike Owen.</a:t>
            </a:r>
          </a:p>
          <a:p>
            <a:r>
              <a:rPr lang="en-US" dirty="0"/>
              <a:t>The Liebman research group, ISU Agronomy Research Farm, and Seed Science Lab</a:t>
            </a:r>
          </a:p>
          <a:p>
            <a:r>
              <a:rPr lang="en-US" dirty="0"/>
              <a:t>The graduate program in Sustainable Agriculture, the Department of Agronomy, and the Department of Statistics Consulting </a:t>
            </a:r>
          </a:p>
          <a:p>
            <a:r>
              <a:rPr lang="en-US" dirty="0"/>
              <a:t>Friends and family</a:t>
            </a:r>
          </a:p>
          <a:p>
            <a:r>
              <a:rPr lang="en-US" dirty="0"/>
              <a:t>Henry A. Wallace Chair for Sustainable Agriculture, Robert A. Sloan, and Gary and Ann </a:t>
            </a:r>
            <a:r>
              <a:rPr lang="en-US" dirty="0" err="1"/>
              <a:t>Holck</a:t>
            </a:r>
            <a:r>
              <a:rPr lang="en-US" dirty="0"/>
              <a:t> scholarships for Sustainable Agriculture</a:t>
            </a:r>
          </a:p>
        </p:txBody>
      </p:sp>
    </p:spTree>
    <p:extLst>
      <p:ext uri="{BB962C8B-B14F-4D97-AF65-F5344CB8AC3E}">
        <p14:creationId xmlns:p14="http://schemas.microsoft.com/office/powerpoint/2010/main" val="171691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CAEED4-BF94-420D-BEF3-23994B0893E9}"/>
              </a:ext>
            </a:extLst>
          </p:cNvPr>
          <p:cNvSpPr>
            <a:spLocks noGrp="1"/>
          </p:cNvSpPr>
          <p:nvPr>
            <p:ph type="title"/>
          </p:nvPr>
        </p:nvSpPr>
        <p:spPr>
          <a:xfrm>
            <a:off x="7749988" y="-1"/>
            <a:ext cx="4307541" cy="3295003"/>
          </a:xfrm>
        </p:spPr>
        <p:txBody>
          <a:bodyPr>
            <a:normAutofit/>
          </a:bodyPr>
          <a:lstStyle/>
          <a:p>
            <a:r>
              <a:rPr lang="en-US" sz="4000" b="1" dirty="0"/>
              <a:t>Scenario 2: </a:t>
            </a:r>
            <a:br>
              <a:rPr lang="en-US" sz="4000" b="1" dirty="0"/>
            </a:br>
            <a:r>
              <a:rPr lang="en-US" sz="4000" b="1" dirty="0"/>
              <a:t>low control efficacy </a:t>
            </a:r>
            <a:r>
              <a:rPr lang="en-US" sz="4000" b="1" dirty="0">
                <a:sym typeface="Wingdings" panose="05000000000000000000" pitchFamily="2" charset="2"/>
              </a:rPr>
              <a:t> high fecundity</a:t>
            </a:r>
            <a:endParaRPr lang="en-US" sz="4000" b="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F7DC628-8034-447E-973F-E00D7C30CF1D}"/>
                  </a:ext>
                </a:extLst>
              </p:cNvPr>
              <p:cNvSpPr txBox="1"/>
              <p:nvPr/>
            </p:nvSpPr>
            <p:spPr>
              <a:xfrm>
                <a:off x="7749988" y="3295003"/>
                <a:ext cx="4442012" cy="3354765"/>
              </a:xfrm>
              <a:prstGeom prst="rect">
                <a:avLst/>
              </a:prstGeom>
              <a:noFill/>
            </p:spPr>
            <p:txBody>
              <a:bodyPr wrap="square" rtlCol="0">
                <a:spAutoFit/>
              </a:bodyPr>
              <a:lstStyle/>
              <a:p>
                <a:r>
                  <a:rPr lang="en-US" sz="3200" dirty="0"/>
                  <a:t>Plant’s individual seed production was enumerated (n = 389)</a:t>
                </a:r>
              </a:p>
              <a:p>
                <a:r>
                  <a:rPr lang="en-US" sz="3600" b="1" dirty="0">
                    <a:solidFill>
                      <a:srgbClr val="FF0000"/>
                    </a:solidFill>
                  </a:rPr>
                  <a:t>Annualized</a:t>
                </a:r>
                <a:r>
                  <a:rPr lang="en-US" sz="4000" b="1" dirty="0">
                    <a:solidFill>
                      <a:srgbClr val="FF0000"/>
                    </a:solidFill>
                  </a:rPr>
                  <a:t> </a:t>
                </a:r>
                <a14:m>
                  <m:oMath xmlns:m="http://schemas.openxmlformats.org/officeDocument/2006/math">
                    <m:r>
                      <a:rPr lang="en-US" sz="3600" b="1" i="1">
                        <a:solidFill>
                          <a:srgbClr val="FF0000"/>
                        </a:solidFill>
                        <a:latin typeface="Cambria Math" panose="02040503050406030204" pitchFamily="18" charset="0"/>
                      </a:rPr>
                      <m:t>𝝀</m:t>
                    </m:r>
                  </m:oMath>
                </a14:m>
                <a:r>
                  <a:rPr lang="en-US" sz="3600" b="1" dirty="0">
                    <a:solidFill>
                      <a:srgbClr val="FF0000"/>
                    </a:solidFill>
                  </a:rPr>
                  <a:t> ranged from 4 to 123</a:t>
                </a:r>
              </a:p>
              <a:p>
                <a14:m>
                  <m:oMath xmlns:m="http://schemas.openxmlformats.org/officeDocument/2006/math">
                    <m:r>
                      <a:rPr lang="en-US" sz="4000" b="1" i="1">
                        <a:solidFill>
                          <a:srgbClr val="FF0000"/>
                        </a:solidFill>
                        <a:latin typeface="Cambria Math" panose="02040503050406030204" pitchFamily="18" charset="0"/>
                      </a:rPr>
                      <m:t>𝝀</m:t>
                    </m:r>
                  </m:oMath>
                </a14:m>
                <a:r>
                  <a:rPr lang="en-US" sz="4000" b="1" dirty="0">
                    <a:solidFill>
                      <a:srgbClr val="FF0000"/>
                    </a:solidFill>
                  </a:rPr>
                  <a:t>(4) &lt; </a:t>
                </a:r>
                <a14:m>
                  <m:oMath xmlns:m="http://schemas.openxmlformats.org/officeDocument/2006/math">
                    <m:r>
                      <a:rPr lang="en-US" sz="4000" b="1" i="1">
                        <a:solidFill>
                          <a:srgbClr val="FF0000"/>
                        </a:solidFill>
                        <a:latin typeface="Cambria Math" panose="02040503050406030204" pitchFamily="18" charset="0"/>
                      </a:rPr>
                      <m:t>𝝀</m:t>
                    </m:r>
                  </m:oMath>
                </a14:m>
                <a:r>
                  <a:rPr lang="en-US" sz="4000" b="1" dirty="0">
                    <a:solidFill>
                      <a:srgbClr val="FF0000"/>
                    </a:solidFill>
                  </a:rPr>
                  <a:t>(3) &lt; </a:t>
                </a:r>
                <a14:m>
                  <m:oMath xmlns:m="http://schemas.openxmlformats.org/officeDocument/2006/math">
                    <m:r>
                      <a:rPr lang="en-US" sz="4000" b="1" i="1">
                        <a:solidFill>
                          <a:srgbClr val="FF0000"/>
                        </a:solidFill>
                        <a:latin typeface="Cambria Math" panose="02040503050406030204" pitchFamily="18" charset="0"/>
                      </a:rPr>
                      <m:t>𝝀</m:t>
                    </m:r>
                  </m:oMath>
                </a14:m>
                <a:r>
                  <a:rPr lang="en-US" sz="4000" b="1" dirty="0">
                    <a:solidFill>
                      <a:srgbClr val="FF0000"/>
                    </a:solidFill>
                  </a:rPr>
                  <a:t>(2)</a:t>
                </a:r>
              </a:p>
            </p:txBody>
          </p:sp>
        </mc:Choice>
        <mc:Fallback xmlns="">
          <p:sp>
            <p:nvSpPr>
              <p:cNvPr id="10" name="TextBox 9">
                <a:extLst>
                  <a:ext uri="{FF2B5EF4-FFF2-40B4-BE49-F238E27FC236}">
                    <a16:creationId xmlns:a16="http://schemas.microsoft.com/office/drawing/2014/main" id="{1F7DC628-8034-447E-973F-E00D7C30CF1D}"/>
                  </a:ext>
                </a:extLst>
              </p:cNvPr>
              <p:cNvSpPr txBox="1">
                <a:spLocks noRot="1" noChangeAspect="1" noMove="1" noResize="1" noEditPoints="1" noAdjustHandles="1" noChangeArrowheads="1" noChangeShapeType="1" noTextEdit="1"/>
              </p:cNvSpPr>
              <p:nvPr/>
            </p:nvSpPr>
            <p:spPr>
              <a:xfrm>
                <a:off x="7749988" y="3295003"/>
                <a:ext cx="4442012" cy="3354765"/>
              </a:xfrm>
              <a:prstGeom prst="rect">
                <a:avLst/>
              </a:prstGeom>
              <a:blipFill>
                <a:blip r:embed="rId3"/>
                <a:stretch>
                  <a:fillRect l="-4115" t="-2364" b="-6909"/>
                </a:stretch>
              </a:blipFill>
            </p:spPr>
            <p:txBody>
              <a:bodyPr/>
              <a:lstStyle/>
              <a:p>
                <a:r>
                  <a:rPr lang="en-US">
                    <a:noFill/>
                  </a:rPr>
                  <a:t> </a:t>
                </a:r>
              </a:p>
            </p:txBody>
          </p:sp>
        </mc:Fallback>
      </mc:AlternateContent>
      <p:pic>
        <p:nvPicPr>
          <p:cNvPr id="3" name="Picture 2" descr="Chart, scatter chart&#10;&#10;Description automatically generated">
            <a:extLst>
              <a:ext uri="{FF2B5EF4-FFF2-40B4-BE49-F238E27FC236}">
                <a16:creationId xmlns:a16="http://schemas.microsoft.com/office/drawing/2014/main" id="{22CBBA30-8C6B-32E9-E33A-301B337D179D}"/>
              </a:ext>
            </a:extLst>
          </p:cNvPr>
          <p:cNvPicPr>
            <a:picLocks noChangeAspect="1"/>
          </p:cNvPicPr>
          <p:nvPr/>
        </p:nvPicPr>
        <p:blipFill>
          <a:blip r:embed="rId4"/>
          <a:stretch>
            <a:fillRect/>
          </a:stretch>
        </p:blipFill>
        <p:spPr>
          <a:xfrm>
            <a:off x="0" y="94602"/>
            <a:ext cx="6400800" cy="6400800"/>
          </a:xfrm>
          <a:prstGeom prst="rect">
            <a:avLst/>
          </a:prstGeom>
        </p:spPr>
      </p:pic>
    </p:spTree>
    <p:extLst>
      <p:ext uri="{BB962C8B-B14F-4D97-AF65-F5344CB8AC3E}">
        <p14:creationId xmlns:p14="http://schemas.microsoft.com/office/powerpoint/2010/main" val="3711322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Content Placeholder 3">
                <a:extLst>
                  <a:ext uri="{FF2B5EF4-FFF2-40B4-BE49-F238E27FC236}">
                    <a16:creationId xmlns:a16="http://schemas.microsoft.com/office/drawing/2014/main" id="{CD48BF66-3B62-A128-1A74-E1200D8AE936}"/>
                  </a:ext>
                </a:extLst>
              </p:cNvPr>
              <p:cNvGraphicFramePr>
                <a:graphicFrameLocks/>
              </p:cNvGraphicFramePr>
              <p:nvPr>
                <p:extLst>
                  <p:ext uri="{D42A27DB-BD31-4B8C-83A1-F6EECF244321}">
                    <p14:modId xmlns:p14="http://schemas.microsoft.com/office/powerpoint/2010/main" val="1008278962"/>
                  </p:ext>
                </p:extLst>
              </p:nvPr>
            </p:nvGraphicFramePr>
            <p:xfrm>
              <a:off x="917431" y="2391073"/>
              <a:ext cx="10357137" cy="3078480"/>
            </p:xfrm>
            <a:graphic>
              <a:graphicData uri="http://schemas.openxmlformats.org/drawingml/2006/table">
                <a:tbl>
                  <a:tblPr firstRow="1" bandRow="1">
                    <a:tableStyleId>{793D81CF-94F2-401A-BA57-92F5A7B2D0C5}</a:tableStyleId>
                  </a:tblPr>
                  <a:tblGrid>
                    <a:gridCol w="1668379">
                      <a:extLst>
                        <a:ext uri="{9D8B030D-6E8A-4147-A177-3AD203B41FA5}">
                          <a16:colId xmlns:a16="http://schemas.microsoft.com/office/drawing/2014/main" val="3287245961"/>
                        </a:ext>
                      </a:extLst>
                    </a:gridCol>
                    <a:gridCol w="1942834">
                      <a:extLst>
                        <a:ext uri="{9D8B030D-6E8A-4147-A177-3AD203B41FA5}">
                          <a16:colId xmlns:a16="http://schemas.microsoft.com/office/drawing/2014/main" val="1349582146"/>
                        </a:ext>
                      </a:extLst>
                    </a:gridCol>
                    <a:gridCol w="1504073">
                      <a:extLst>
                        <a:ext uri="{9D8B030D-6E8A-4147-A177-3AD203B41FA5}">
                          <a16:colId xmlns:a16="http://schemas.microsoft.com/office/drawing/2014/main" val="3929913039"/>
                        </a:ext>
                      </a:extLst>
                    </a:gridCol>
                    <a:gridCol w="1105786">
                      <a:extLst>
                        <a:ext uri="{9D8B030D-6E8A-4147-A177-3AD203B41FA5}">
                          <a16:colId xmlns:a16="http://schemas.microsoft.com/office/drawing/2014/main" val="189333354"/>
                        </a:ext>
                      </a:extLst>
                    </a:gridCol>
                    <a:gridCol w="1297172">
                      <a:extLst>
                        <a:ext uri="{9D8B030D-6E8A-4147-A177-3AD203B41FA5}">
                          <a16:colId xmlns:a16="http://schemas.microsoft.com/office/drawing/2014/main" val="394676091"/>
                        </a:ext>
                      </a:extLst>
                    </a:gridCol>
                    <a:gridCol w="1286540">
                      <a:extLst>
                        <a:ext uri="{9D8B030D-6E8A-4147-A177-3AD203B41FA5}">
                          <a16:colId xmlns:a16="http://schemas.microsoft.com/office/drawing/2014/main" val="1939580520"/>
                        </a:ext>
                      </a:extLst>
                    </a:gridCol>
                    <a:gridCol w="1552353">
                      <a:extLst>
                        <a:ext uri="{9D8B030D-6E8A-4147-A177-3AD203B41FA5}">
                          <a16:colId xmlns:a16="http://schemas.microsoft.com/office/drawing/2014/main" val="631354711"/>
                        </a:ext>
                      </a:extLst>
                    </a:gridCol>
                  </a:tblGrid>
                  <a:tr h="370840">
                    <a:tc>
                      <a:txBody>
                        <a:bodyPr/>
                        <a:lstStyle/>
                        <a:p>
                          <a:r>
                            <a:rPr lang="en-US" sz="2000" dirty="0"/>
                            <a:t>Rotation</a:t>
                          </a:r>
                        </a:p>
                      </a:txBody>
                      <a:tcPr/>
                    </a:tc>
                    <a:tc>
                      <a:txBody>
                        <a:bodyPr/>
                        <a:lstStyle/>
                        <a:p>
                          <a:r>
                            <a:rPr lang="en-US" sz="2000" dirty="0">
                              <a:solidFill>
                                <a:schemeClr val="bg1"/>
                              </a:solidFill>
                            </a:rPr>
                            <a:t>Corn weed management</a:t>
                          </a:r>
                        </a:p>
                      </a:txBody>
                      <a:tcPr/>
                    </a:tc>
                    <a:tc>
                      <a:txBody>
                        <a:bodyPr/>
                        <a:lstStyle/>
                        <a:p>
                          <a:r>
                            <a:rPr lang="en-US" sz="2000" dirty="0">
                              <a:solidFill>
                                <a:schemeClr val="bg1"/>
                              </a:solidFill>
                            </a:rPr>
                            <a:t>Annualized </a:t>
                          </a:r>
                          <a14:m>
                            <m:oMath xmlns:m="http://schemas.openxmlformats.org/officeDocument/2006/math">
                              <m:r>
                                <a:rPr lang="en-US" sz="2000" b="1" smtClean="0">
                                  <a:solidFill>
                                    <a:schemeClr val="bg1"/>
                                  </a:solidFill>
                                  <a:latin typeface="Cambria Math" panose="02040503050406030204" pitchFamily="18" charset="0"/>
                                </a:rPr>
                                <m:t>𝝀</m:t>
                              </m:r>
                            </m:oMath>
                          </a14:m>
                          <a:endParaRPr lang="en-US" sz="2000" dirty="0">
                            <a:solidFill>
                              <a:schemeClr val="bg1"/>
                            </a:solidFill>
                          </a:endParaRPr>
                        </a:p>
                      </a:txBody>
                      <a:tcPr/>
                    </a:tc>
                    <a:tc>
                      <a:txBody>
                        <a:bodyPr/>
                        <a:lstStyle/>
                        <a:p>
                          <a:r>
                            <a:rPr lang="en-US" sz="2000" dirty="0"/>
                            <a:t>Corn</a:t>
                          </a:r>
                        </a:p>
                      </a:txBody>
                      <a:tcPr/>
                    </a:tc>
                    <a:tc>
                      <a:txBody>
                        <a:bodyPr/>
                        <a:lstStyle/>
                        <a:p>
                          <a:r>
                            <a:rPr lang="en-US" sz="2000" dirty="0"/>
                            <a:t>Soybean</a:t>
                          </a:r>
                        </a:p>
                      </a:txBody>
                      <a:tcPr/>
                    </a:tc>
                    <a:tc>
                      <a:txBody>
                        <a:bodyPr/>
                        <a:lstStyle/>
                        <a:p>
                          <a:r>
                            <a:rPr lang="en-US" sz="2000" dirty="0"/>
                            <a:t>Oat</a:t>
                          </a:r>
                        </a:p>
                      </a:txBody>
                      <a:tcPr/>
                    </a:tc>
                    <a:tc>
                      <a:txBody>
                        <a:bodyPr/>
                        <a:lstStyle/>
                        <a:p>
                          <a:r>
                            <a:rPr lang="en-US" sz="2000" dirty="0"/>
                            <a:t>Alfalfa</a:t>
                          </a:r>
                        </a:p>
                      </a:txBody>
                      <a:tcPr/>
                    </a:tc>
                    <a:extLst>
                      <a:ext uri="{0D108BD9-81ED-4DB2-BD59-A6C34878D82A}">
                        <a16:rowId xmlns:a16="http://schemas.microsoft.com/office/drawing/2014/main" val="87638668"/>
                      </a:ext>
                    </a:extLst>
                  </a:tr>
                  <a:tr h="370840">
                    <a:tc>
                      <a:txBody>
                        <a:bodyPr/>
                        <a:lstStyle/>
                        <a:p>
                          <a:r>
                            <a:rPr lang="en-US" sz="2000" dirty="0"/>
                            <a:t>2-year</a:t>
                          </a:r>
                        </a:p>
                      </a:txBody>
                      <a:tcPr/>
                    </a:tc>
                    <a:tc>
                      <a:txBody>
                        <a:bodyPr/>
                        <a:lstStyle/>
                        <a:p>
                          <a:r>
                            <a:rPr lang="en-US" sz="2000" dirty="0"/>
                            <a:t>conventional</a:t>
                          </a:r>
                        </a:p>
                      </a:txBody>
                      <a:tcPr/>
                    </a:tc>
                    <a:tc>
                      <a:txBody>
                        <a:bodyPr/>
                        <a:lstStyle/>
                        <a:p>
                          <a:r>
                            <a:rPr lang="en-US" sz="2000" b="1" dirty="0"/>
                            <a:t>59.4</a:t>
                          </a:r>
                        </a:p>
                      </a:txBody>
                      <a:tcPr/>
                    </a:tc>
                    <a:tc>
                      <a:txBody>
                        <a:bodyPr/>
                        <a:lstStyle/>
                        <a:p>
                          <a:r>
                            <a:rPr lang="en-US" sz="2000" dirty="0">
                              <a:solidFill>
                                <a:srgbClr val="FF0000"/>
                              </a:solidFill>
                            </a:rPr>
                            <a:t>26</a:t>
                          </a:r>
                        </a:p>
                      </a:txBody>
                      <a:tcPr/>
                    </a:tc>
                    <a:tc>
                      <a:txBody>
                        <a:bodyPr/>
                        <a:lstStyle/>
                        <a:p>
                          <a:r>
                            <a:rPr lang="en-US" sz="2000" dirty="0">
                              <a:solidFill>
                                <a:srgbClr val="FF0000"/>
                              </a:solidFill>
                            </a:rPr>
                            <a:t>135.9</a:t>
                          </a:r>
                        </a:p>
                      </a:txBody>
                      <a:tcPr/>
                    </a:tc>
                    <a:tc>
                      <a:txBody>
                        <a:bodyPr/>
                        <a:lstStyle/>
                        <a:p>
                          <a:endParaRPr lang="en-US" sz="2000" dirty="0">
                            <a:solidFill>
                              <a:srgbClr val="FF0000"/>
                            </a:solidFill>
                          </a:endParaRPr>
                        </a:p>
                      </a:txBody>
                      <a:tcPr/>
                    </a:tc>
                    <a:tc>
                      <a:txBody>
                        <a:bodyPr/>
                        <a:lstStyle/>
                        <a:p>
                          <a:endParaRPr lang="en-US" sz="2000" dirty="0"/>
                        </a:p>
                      </a:txBody>
                      <a:tcPr/>
                    </a:tc>
                    <a:extLst>
                      <a:ext uri="{0D108BD9-81ED-4DB2-BD59-A6C34878D82A}">
                        <a16:rowId xmlns:a16="http://schemas.microsoft.com/office/drawing/2014/main" val="4138454224"/>
                      </a:ext>
                    </a:extLst>
                  </a:tr>
                  <a:tr h="370840">
                    <a:tc>
                      <a:txBody>
                        <a:bodyPr/>
                        <a:lstStyle/>
                        <a:p>
                          <a:r>
                            <a:rPr lang="en-US" sz="2000" dirty="0"/>
                            <a:t>2-year</a:t>
                          </a:r>
                        </a:p>
                      </a:txBody>
                      <a:tcPr/>
                    </a:tc>
                    <a:tc>
                      <a:txBody>
                        <a:bodyPr/>
                        <a:lstStyle/>
                        <a:p>
                          <a:r>
                            <a:rPr lang="en-US" sz="2000" dirty="0"/>
                            <a:t>low</a:t>
                          </a:r>
                        </a:p>
                      </a:txBody>
                      <a:tcPr/>
                    </a:tc>
                    <a:tc>
                      <a:txBody>
                        <a:bodyPr/>
                        <a:lstStyle/>
                        <a:p>
                          <a:r>
                            <a:rPr lang="en-US" sz="2000" b="1" dirty="0"/>
                            <a:t>333.3</a:t>
                          </a:r>
                        </a:p>
                      </a:txBody>
                      <a:tcPr/>
                    </a:tc>
                    <a:tc>
                      <a:txBody>
                        <a:bodyPr/>
                        <a:lstStyle/>
                        <a:p>
                          <a:r>
                            <a:rPr lang="en-US" sz="2000" dirty="0">
                              <a:solidFill>
                                <a:srgbClr val="FF0000"/>
                              </a:solidFill>
                            </a:rPr>
                            <a:t>587.8</a:t>
                          </a:r>
                        </a:p>
                      </a:txBody>
                      <a:tcPr/>
                    </a:tc>
                    <a:tc>
                      <a:txBody>
                        <a:bodyPr/>
                        <a:lstStyle/>
                        <a:p>
                          <a:r>
                            <a:rPr lang="en-US" sz="2000" dirty="0">
                              <a:solidFill>
                                <a:srgbClr val="FF0000"/>
                              </a:solidFill>
                            </a:rPr>
                            <a:t>189</a:t>
                          </a:r>
                        </a:p>
                      </a:txBody>
                      <a:tcPr/>
                    </a:tc>
                    <a:tc>
                      <a:txBody>
                        <a:bodyPr/>
                        <a:lstStyle/>
                        <a:p>
                          <a:endParaRPr lang="en-US" sz="2000" dirty="0">
                            <a:solidFill>
                              <a:srgbClr val="FF0000"/>
                            </a:solidFill>
                          </a:endParaRPr>
                        </a:p>
                      </a:txBody>
                      <a:tcPr/>
                    </a:tc>
                    <a:tc>
                      <a:txBody>
                        <a:bodyPr/>
                        <a:lstStyle/>
                        <a:p>
                          <a:endParaRPr lang="en-US" sz="2000" dirty="0"/>
                        </a:p>
                      </a:txBody>
                      <a:tcPr/>
                    </a:tc>
                    <a:extLst>
                      <a:ext uri="{0D108BD9-81ED-4DB2-BD59-A6C34878D82A}">
                        <a16:rowId xmlns:a16="http://schemas.microsoft.com/office/drawing/2014/main" val="12050565"/>
                      </a:ext>
                    </a:extLst>
                  </a:tr>
                  <a:tr h="370840">
                    <a:tc>
                      <a:txBody>
                        <a:bodyPr/>
                        <a:lstStyle/>
                        <a:p>
                          <a:r>
                            <a:rPr lang="en-US" sz="2000" dirty="0"/>
                            <a:t>3-year</a:t>
                          </a:r>
                        </a:p>
                      </a:txBody>
                      <a:tcPr/>
                    </a:tc>
                    <a:tc>
                      <a:txBody>
                        <a:bodyPr/>
                        <a:lstStyle/>
                        <a:p>
                          <a:r>
                            <a:rPr lang="en-US" sz="2000" dirty="0"/>
                            <a:t>conventional</a:t>
                          </a:r>
                        </a:p>
                      </a:txBody>
                      <a:tcPr/>
                    </a:tc>
                    <a:tc>
                      <a:txBody>
                        <a:bodyPr/>
                        <a:lstStyle/>
                        <a:p>
                          <a:r>
                            <a:rPr lang="en-US" sz="2000" b="1" dirty="0"/>
                            <a:t>48.4</a:t>
                          </a:r>
                        </a:p>
                      </a:txBody>
                      <a:tcPr/>
                    </a:tc>
                    <a:tc>
                      <a:txBody>
                        <a:bodyPr/>
                        <a:lstStyle/>
                        <a:p>
                          <a:r>
                            <a:rPr lang="en-US" sz="2000" dirty="0">
                              <a:solidFill>
                                <a:srgbClr val="FF0000"/>
                              </a:solidFill>
                            </a:rPr>
                            <a:t>14.6</a:t>
                          </a:r>
                        </a:p>
                      </a:txBody>
                      <a:tcPr/>
                    </a:tc>
                    <a:tc>
                      <a:txBody>
                        <a:bodyPr/>
                        <a:lstStyle/>
                        <a:p>
                          <a:r>
                            <a:rPr lang="en-US" sz="2000" dirty="0">
                              <a:solidFill>
                                <a:srgbClr val="FF0000"/>
                              </a:solidFill>
                            </a:rPr>
                            <a:t>3575</a:t>
                          </a:r>
                        </a:p>
                      </a:txBody>
                      <a:tcPr/>
                    </a:tc>
                    <a:tc>
                      <a:txBody>
                        <a:bodyPr/>
                        <a:lstStyle/>
                        <a:p>
                          <a:r>
                            <a:rPr lang="en-US" sz="2000" dirty="0">
                              <a:solidFill>
                                <a:srgbClr val="FF0000"/>
                              </a:solidFill>
                            </a:rPr>
                            <a:t>2.6</a:t>
                          </a:r>
                        </a:p>
                      </a:txBody>
                      <a:tcPr/>
                    </a:tc>
                    <a:tc>
                      <a:txBody>
                        <a:bodyPr/>
                        <a:lstStyle/>
                        <a:p>
                          <a:endParaRPr lang="en-US" sz="2000" dirty="0"/>
                        </a:p>
                      </a:txBody>
                      <a:tcPr/>
                    </a:tc>
                    <a:extLst>
                      <a:ext uri="{0D108BD9-81ED-4DB2-BD59-A6C34878D82A}">
                        <a16:rowId xmlns:a16="http://schemas.microsoft.com/office/drawing/2014/main" val="349134056"/>
                      </a:ext>
                    </a:extLst>
                  </a:tr>
                  <a:tr h="370840">
                    <a:tc>
                      <a:txBody>
                        <a:bodyPr/>
                        <a:lstStyle/>
                        <a:p>
                          <a:r>
                            <a:rPr lang="en-US" sz="2000" dirty="0"/>
                            <a:t>3-year</a:t>
                          </a:r>
                        </a:p>
                      </a:txBody>
                      <a:tcPr/>
                    </a:tc>
                    <a:tc>
                      <a:txBody>
                        <a:bodyPr/>
                        <a:lstStyle/>
                        <a:p>
                          <a:r>
                            <a:rPr lang="en-US" sz="2000" dirty="0"/>
                            <a:t>low</a:t>
                          </a:r>
                        </a:p>
                      </a:txBody>
                      <a:tcPr/>
                    </a:tc>
                    <a:tc>
                      <a:txBody>
                        <a:bodyPr/>
                        <a:lstStyle/>
                        <a:p>
                          <a:r>
                            <a:rPr lang="en-US" sz="2000" b="1" dirty="0"/>
                            <a:t>28.5</a:t>
                          </a:r>
                        </a:p>
                      </a:txBody>
                      <a:tcPr/>
                    </a:tc>
                    <a:tc>
                      <a:txBody>
                        <a:bodyPr/>
                        <a:lstStyle/>
                        <a:p>
                          <a:r>
                            <a:rPr lang="en-US" sz="2000" dirty="0">
                              <a:solidFill>
                                <a:srgbClr val="FF0000"/>
                              </a:solidFill>
                            </a:rPr>
                            <a:t>11.4</a:t>
                          </a:r>
                        </a:p>
                      </a:txBody>
                      <a:tcPr/>
                    </a:tc>
                    <a:tc>
                      <a:txBody>
                        <a:bodyPr/>
                        <a:lstStyle/>
                        <a:p>
                          <a:r>
                            <a:rPr lang="en-US" sz="2000" dirty="0">
                              <a:solidFill>
                                <a:srgbClr val="FF0000"/>
                              </a:solidFill>
                            </a:rPr>
                            <a:t>1864.9</a:t>
                          </a:r>
                        </a:p>
                      </a:txBody>
                      <a:tcPr/>
                    </a:tc>
                    <a:tc>
                      <a:txBody>
                        <a:bodyPr/>
                        <a:lstStyle/>
                        <a:p>
                          <a:r>
                            <a:rPr lang="en-US" sz="2000" dirty="0">
                              <a:solidFill>
                                <a:srgbClr val="FF0000"/>
                              </a:solidFill>
                            </a:rPr>
                            <a:t>1.5</a:t>
                          </a:r>
                        </a:p>
                      </a:txBody>
                      <a:tcPr/>
                    </a:tc>
                    <a:tc>
                      <a:txBody>
                        <a:bodyPr/>
                        <a:lstStyle/>
                        <a:p>
                          <a:endParaRPr lang="en-US" sz="2000" dirty="0"/>
                        </a:p>
                      </a:txBody>
                      <a:tcPr/>
                    </a:tc>
                    <a:extLst>
                      <a:ext uri="{0D108BD9-81ED-4DB2-BD59-A6C34878D82A}">
                        <a16:rowId xmlns:a16="http://schemas.microsoft.com/office/drawing/2014/main" val="1734314636"/>
                      </a:ext>
                    </a:extLst>
                  </a:tr>
                  <a:tr h="370840">
                    <a:tc>
                      <a:txBody>
                        <a:bodyPr/>
                        <a:lstStyle/>
                        <a:p>
                          <a:r>
                            <a:rPr lang="en-US" sz="2000" dirty="0"/>
                            <a:t>4-year</a:t>
                          </a:r>
                        </a:p>
                      </a:txBody>
                      <a:tcPr/>
                    </a:tc>
                    <a:tc>
                      <a:txBody>
                        <a:bodyPr/>
                        <a:lstStyle/>
                        <a:p>
                          <a:r>
                            <a:rPr lang="en-US" sz="2000" dirty="0"/>
                            <a:t>conventional</a:t>
                          </a:r>
                        </a:p>
                      </a:txBody>
                      <a:tcPr/>
                    </a:tc>
                    <a:tc>
                      <a:txBody>
                        <a:bodyPr/>
                        <a:lstStyle/>
                        <a:p>
                          <a:r>
                            <a:rPr lang="en-US" sz="2000" b="1" dirty="0"/>
                            <a:t>14.7</a:t>
                          </a:r>
                        </a:p>
                      </a:txBody>
                      <a:tcPr/>
                    </a:tc>
                    <a:tc>
                      <a:txBody>
                        <a:bodyPr/>
                        <a:lstStyle/>
                        <a:p>
                          <a:r>
                            <a:rPr lang="en-US" sz="2000" dirty="0">
                              <a:solidFill>
                                <a:srgbClr val="FF0000"/>
                              </a:solidFill>
                            </a:rPr>
                            <a:t>29.7</a:t>
                          </a:r>
                        </a:p>
                      </a:txBody>
                      <a:tcPr/>
                    </a:tc>
                    <a:tc>
                      <a:txBody>
                        <a:bodyPr/>
                        <a:lstStyle/>
                        <a:p>
                          <a:r>
                            <a:rPr lang="en-US" sz="2000" dirty="0">
                              <a:solidFill>
                                <a:srgbClr val="FF0000"/>
                              </a:solidFill>
                            </a:rPr>
                            <a:t>773.7</a:t>
                          </a:r>
                        </a:p>
                      </a:txBody>
                      <a:tcPr/>
                    </a:tc>
                    <a:tc>
                      <a:txBody>
                        <a:bodyPr/>
                        <a:lstStyle/>
                        <a:p>
                          <a:r>
                            <a:rPr lang="en-US" sz="2000" dirty="0">
                              <a:solidFill>
                                <a:srgbClr val="FF0000"/>
                              </a:solidFill>
                            </a:rPr>
                            <a:t>6.6</a:t>
                          </a:r>
                        </a:p>
                      </a:txBody>
                      <a:tcPr/>
                    </a:tc>
                    <a:tc>
                      <a:txBody>
                        <a:bodyPr/>
                        <a:lstStyle/>
                        <a:p>
                          <a:r>
                            <a:rPr lang="en-US" sz="2000" dirty="0">
                              <a:solidFill>
                                <a:srgbClr val="00B050"/>
                              </a:solidFill>
                            </a:rPr>
                            <a:t>0.6</a:t>
                          </a:r>
                        </a:p>
                      </a:txBody>
                      <a:tcPr/>
                    </a:tc>
                    <a:extLst>
                      <a:ext uri="{0D108BD9-81ED-4DB2-BD59-A6C34878D82A}">
                        <a16:rowId xmlns:a16="http://schemas.microsoft.com/office/drawing/2014/main" val="810352083"/>
                      </a:ext>
                    </a:extLst>
                  </a:tr>
                  <a:tr h="370840">
                    <a:tc>
                      <a:txBody>
                        <a:bodyPr/>
                        <a:lstStyle/>
                        <a:p>
                          <a:r>
                            <a:rPr lang="en-US" sz="2000" dirty="0"/>
                            <a:t>4-year</a:t>
                          </a:r>
                        </a:p>
                      </a:txBody>
                      <a:tcPr/>
                    </a:tc>
                    <a:tc>
                      <a:txBody>
                        <a:bodyPr/>
                        <a:lstStyle/>
                        <a:p>
                          <a:r>
                            <a:rPr lang="en-US" sz="2000" dirty="0"/>
                            <a:t>low</a:t>
                          </a:r>
                        </a:p>
                      </a:txBody>
                      <a:tcPr/>
                    </a:tc>
                    <a:tc>
                      <a:txBody>
                        <a:bodyPr/>
                        <a:lstStyle/>
                        <a:p>
                          <a:r>
                            <a:rPr lang="en-US" sz="2000" b="1" dirty="0"/>
                            <a:t>10.5</a:t>
                          </a:r>
                        </a:p>
                      </a:txBody>
                      <a:tcPr/>
                    </a:tc>
                    <a:tc>
                      <a:txBody>
                        <a:bodyPr/>
                        <a:lstStyle/>
                        <a:p>
                          <a:r>
                            <a:rPr lang="en-US" sz="2000" dirty="0">
                              <a:solidFill>
                                <a:srgbClr val="FF0000"/>
                              </a:solidFill>
                            </a:rPr>
                            <a:t>87.3</a:t>
                          </a:r>
                        </a:p>
                      </a:txBody>
                      <a:tcPr/>
                    </a:tc>
                    <a:tc>
                      <a:txBody>
                        <a:bodyPr/>
                        <a:lstStyle/>
                        <a:p>
                          <a:r>
                            <a:rPr lang="en-US" sz="2000" dirty="0">
                              <a:solidFill>
                                <a:srgbClr val="FF0000"/>
                              </a:solidFill>
                            </a:rPr>
                            <a:t>92.1</a:t>
                          </a:r>
                        </a:p>
                      </a:txBody>
                      <a:tcPr/>
                    </a:tc>
                    <a:tc>
                      <a:txBody>
                        <a:bodyPr/>
                        <a:lstStyle/>
                        <a:p>
                          <a:r>
                            <a:rPr lang="en-US" sz="2000" dirty="0">
                              <a:solidFill>
                                <a:srgbClr val="FF0000"/>
                              </a:solidFill>
                            </a:rPr>
                            <a:t>12.8</a:t>
                          </a:r>
                        </a:p>
                      </a:txBody>
                      <a:tcPr/>
                    </a:tc>
                    <a:tc>
                      <a:txBody>
                        <a:bodyPr/>
                        <a:lstStyle/>
                        <a:p>
                          <a:r>
                            <a:rPr lang="en-US" sz="2000" dirty="0">
                              <a:solidFill>
                                <a:srgbClr val="00B050"/>
                              </a:solidFill>
                            </a:rPr>
                            <a:t>0.5</a:t>
                          </a:r>
                        </a:p>
                      </a:txBody>
                      <a:tcPr/>
                    </a:tc>
                    <a:extLst>
                      <a:ext uri="{0D108BD9-81ED-4DB2-BD59-A6C34878D82A}">
                        <a16:rowId xmlns:a16="http://schemas.microsoft.com/office/drawing/2014/main" val="1681057270"/>
                      </a:ext>
                    </a:extLst>
                  </a:tr>
                </a:tbl>
              </a:graphicData>
            </a:graphic>
          </p:graphicFrame>
        </mc:Choice>
        <mc:Fallback xmlns="">
          <p:graphicFrame>
            <p:nvGraphicFramePr>
              <p:cNvPr id="7" name="Content Placeholder 3">
                <a:extLst>
                  <a:ext uri="{FF2B5EF4-FFF2-40B4-BE49-F238E27FC236}">
                    <a16:creationId xmlns:a16="http://schemas.microsoft.com/office/drawing/2014/main" id="{CD48BF66-3B62-A128-1A74-E1200D8AE936}"/>
                  </a:ext>
                </a:extLst>
              </p:cNvPr>
              <p:cNvGraphicFramePr>
                <a:graphicFrameLocks/>
              </p:cNvGraphicFramePr>
              <p:nvPr>
                <p:extLst>
                  <p:ext uri="{D42A27DB-BD31-4B8C-83A1-F6EECF244321}">
                    <p14:modId xmlns:p14="http://schemas.microsoft.com/office/powerpoint/2010/main" val="1008278962"/>
                  </p:ext>
                </p:extLst>
              </p:nvPr>
            </p:nvGraphicFramePr>
            <p:xfrm>
              <a:off x="917431" y="2391073"/>
              <a:ext cx="10357137" cy="3078480"/>
            </p:xfrm>
            <a:graphic>
              <a:graphicData uri="http://schemas.openxmlformats.org/drawingml/2006/table">
                <a:tbl>
                  <a:tblPr firstRow="1" bandRow="1">
                    <a:tableStyleId>{793D81CF-94F2-401A-BA57-92F5A7B2D0C5}</a:tableStyleId>
                  </a:tblPr>
                  <a:tblGrid>
                    <a:gridCol w="1668379">
                      <a:extLst>
                        <a:ext uri="{9D8B030D-6E8A-4147-A177-3AD203B41FA5}">
                          <a16:colId xmlns:a16="http://schemas.microsoft.com/office/drawing/2014/main" val="3287245961"/>
                        </a:ext>
                      </a:extLst>
                    </a:gridCol>
                    <a:gridCol w="1942834">
                      <a:extLst>
                        <a:ext uri="{9D8B030D-6E8A-4147-A177-3AD203B41FA5}">
                          <a16:colId xmlns:a16="http://schemas.microsoft.com/office/drawing/2014/main" val="1349582146"/>
                        </a:ext>
                      </a:extLst>
                    </a:gridCol>
                    <a:gridCol w="1504073">
                      <a:extLst>
                        <a:ext uri="{9D8B030D-6E8A-4147-A177-3AD203B41FA5}">
                          <a16:colId xmlns:a16="http://schemas.microsoft.com/office/drawing/2014/main" val="3929913039"/>
                        </a:ext>
                      </a:extLst>
                    </a:gridCol>
                    <a:gridCol w="1105786">
                      <a:extLst>
                        <a:ext uri="{9D8B030D-6E8A-4147-A177-3AD203B41FA5}">
                          <a16:colId xmlns:a16="http://schemas.microsoft.com/office/drawing/2014/main" val="189333354"/>
                        </a:ext>
                      </a:extLst>
                    </a:gridCol>
                    <a:gridCol w="1297172">
                      <a:extLst>
                        <a:ext uri="{9D8B030D-6E8A-4147-A177-3AD203B41FA5}">
                          <a16:colId xmlns:a16="http://schemas.microsoft.com/office/drawing/2014/main" val="394676091"/>
                        </a:ext>
                      </a:extLst>
                    </a:gridCol>
                    <a:gridCol w="1286540">
                      <a:extLst>
                        <a:ext uri="{9D8B030D-6E8A-4147-A177-3AD203B41FA5}">
                          <a16:colId xmlns:a16="http://schemas.microsoft.com/office/drawing/2014/main" val="1939580520"/>
                        </a:ext>
                      </a:extLst>
                    </a:gridCol>
                    <a:gridCol w="1552353">
                      <a:extLst>
                        <a:ext uri="{9D8B030D-6E8A-4147-A177-3AD203B41FA5}">
                          <a16:colId xmlns:a16="http://schemas.microsoft.com/office/drawing/2014/main" val="631354711"/>
                        </a:ext>
                      </a:extLst>
                    </a:gridCol>
                  </a:tblGrid>
                  <a:tr h="701040">
                    <a:tc>
                      <a:txBody>
                        <a:bodyPr/>
                        <a:lstStyle/>
                        <a:p>
                          <a:r>
                            <a:rPr lang="en-US" sz="2000" dirty="0"/>
                            <a:t>Rotation</a:t>
                          </a:r>
                        </a:p>
                      </a:txBody>
                      <a:tcPr/>
                    </a:tc>
                    <a:tc>
                      <a:txBody>
                        <a:bodyPr/>
                        <a:lstStyle/>
                        <a:p>
                          <a:r>
                            <a:rPr lang="en-US" sz="2000" dirty="0">
                              <a:solidFill>
                                <a:schemeClr val="bg1"/>
                              </a:solidFill>
                            </a:rPr>
                            <a:t>Corn weed management</a:t>
                          </a:r>
                        </a:p>
                      </a:txBody>
                      <a:tcPr/>
                    </a:tc>
                    <a:tc>
                      <a:txBody>
                        <a:bodyPr/>
                        <a:lstStyle/>
                        <a:p>
                          <a:endParaRPr lang="en-US"/>
                        </a:p>
                      </a:txBody>
                      <a:tcPr>
                        <a:blipFill>
                          <a:blip r:embed="rId3"/>
                          <a:stretch>
                            <a:fillRect l="-242373" t="-5455" r="-350847" b="-358182"/>
                          </a:stretch>
                        </a:blipFill>
                      </a:tcPr>
                    </a:tc>
                    <a:tc>
                      <a:txBody>
                        <a:bodyPr/>
                        <a:lstStyle/>
                        <a:p>
                          <a:r>
                            <a:rPr lang="en-US" sz="2000" dirty="0"/>
                            <a:t>Corn</a:t>
                          </a:r>
                        </a:p>
                      </a:txBody>
                      <a:tcPr/>
                    </a:tc>
                    <a:tc>
                      <a:txBody>
                        <a:bodyPr/>
                        <a:lstStyle/>
                        <a:p>
                          <a:r>
                            <a:rPr lang="en-US" sz="2000" dirty="0"/>
                            <a:t>Soybean</a:t>
                          </a:r>
                        </a:p>
                      </a:txBody>
                      <a:tcPr/>
                    </a:tc>
                    <a:tc>
                      <a:txBody>
                        <a:bodyPr/>
                        <a:lstStyle/>
                        <a:p>
                          <a:r>
                            <a:rPr lang="en-US" sz="2000" dirty="0"/>
                            <a:t>Oat</a:t>
                          </a:r>
                        </a:p>
                      </a:txBody>
                      <a:tcPr/>
                    </a:tc>
                    <a:tc>
                      <a:txBody>
                        <a:bodyPr/>
                        <a:lstStyle/>
                        <a:p>
                          <a:r>
                            <a:rPr lang="en-US" sz="2000" dirty="0"/>
                            <a:t>Alfalfa</a:t>
                          </a:r>
                        </a:p>
                      </a:txBody>
                      <a:tcPr/>
                    </a:tc>
                    <a:extLst>
                      <a:ext uri="{0D108BD9-81ED-4DB2-BD59-A6C34878D82A}">
                        <a16:rowId xmlns:a16="http://schemas.microsoft.com/office/drawing/2014/main" val="87638668"/>
                      </a:ext>
                    </a:extLst>
                  </a:tr>
                  <a:tr h="396240">
                    <a:tc>
                      <a:txBody>
                        <a:bodyPr/>
                        <a:lstStyle/>
                        <a:p>
                          <a:r>
                            <a:rPr lang="en-US" sz="2000" dirty="0"/>
                            <a:t>2-year</a:t>
                          </a:r>
                        </a:p>
                      </a:txBody>
                      <a:tcPr/>
                    </a:tc>
                    <a:tc>
                      <a:txBody>
                        <a:bodyPr/>
                        <a:lstStyle/>
                        <a:p>
                          <a:r>
                            <a:rPr lang="en-US" sz="2000" dirty="0"/>
                            <a:t>conventional</a:t>
                          </a:r>
                        </a:p>
                      </a:txBody>
                      <a:tcPr/>
                    </a:tc>
                    <a:tc>
                      <a:txBody>
                        <a:bodyPr/>
                        <a:lstStyle/>
                        <a:p>
                          <a:r>
                            <a:rPr lang="en-US" sz="2000" b="1" dirty="0"/>
                            <a:t>59.4</a:t>
                          </a:r>
                        </a:p>
                      </a:txBody>
                      <a:tcPr/>
                    </a:tc>
                    <a:tc>
                      <a:txBody>
                        <a:bodyPr/>
                        <a:lstStyle/>
                        <a:p>
                          <a:r>
                            <a:rPr lang="en-US" sz="2000" dirty="0">
                              <a:solidFill>
                                <a:srgbClr val="FF0000"/>
                              </a:solidFill>
                            </a:rPr>
                            <a:t>26</a:t>
                          </a:r>
                        </a:p>
                      </a:txBody>
                      <a:tcPr/>
                    </a:tc>
                    <a:tc>
                      <a:txBody>
                        <a:bodyPr/>
                        <a:lstStyle/>
                        <a:p>
                          <a:r>
                            <a:rPr lang="en-US" sz="2000" dirty="0">
                              <a:solidFill>
                                <a:srgbClr val="FF0000"/>
                              </a:solidFill>
                            </a:rPr>
                            <a:t>135.9</a:t>
                          </a:r>
                        </a:p>
                      </a:txBody>
                      <a:tcPr/>
                    </a:tc>
                    <a:tc>
                      <a:txBody>
                        <a:bodyPr/>
                        <a:lstStyle/>
                        <a:p>
                          <a:endParaRPr lang="en-US" sz="2000" dirty="0">
                            <a:solidFill>
                              <a:srgbClr val="FF0000"/>
                            </a:solidFill>
                          </a:endParaRPr>
                        </a:p>
                      </a:txBody>
                      <a:tcPr/>
                    </a:tc>
                    <a:tc>
                      <a:txBody>
                        <a:bodyPr/>
                        <a:lstStyle/>
                        <a:p>
                          <a:endParaRPr lang="en-US" sz="2000" dirty="0"/>
                        </a:p>
                      </a:txBody>
                      <a:tcPr/>
                    </a:tc>
                    <a:extLst>
                      <a:ext uri="{0D108BD9-81ED-4DB2-BD59-A6C34878D82A}">
                        <a16:rowId xmlns:a16="http://schemas.microsoft.com/office/drawing/2014/main" val="4138454224"/>
                      </a:ext>
                    </a:extLst>
                  </a:tr>
                  <a:tr h="396240">
                    <a:tc>
                      <a:txBody>
                        <a:bodyPr/>
                        <a:lstStyle/>
                        <a:p>
                          <a:r>
                            <a:rPr lang="en-US" sz="2000" dirty="0"/>
                            <a:t>2-year</a:t>
                          </a:r>
                        </a:p>
                      </a:txBody>
                      <a:tcPr/>
                    </a:tc>
                    <a:tc>
                      <a:txBody>
                        <a:bodyPr/>
                        <a:lstStyle/>
                        <a:p>
                          <a:r>
                            <a:rPr lang="en-US" sz="2000" dirty="0"/>
                            <a:t>low</a:t>
                          </a:r>
                        </a:p>
                      </a:txBody>
                      <a:tcPr/>
                    </a:tc>
                    <a:tc>
                      <a:txBody>
                        <a:bodyPr/>
                        <a:lstStyle/>
                        <a:p>
                          <a:r>
                            <a:rPr lang="en-US" sz="2000" b="1" dirty="0"/>
                            <a:t>333.3</a:t>
                          </a:r>
                        </a:p>
                      </a:txBody>
                      <a:tcPr/>
                    </a:tc>
                    <a:tc>
                      <a:txBody>
                        <a:bodyPr/>
                        <a:lstStyle/>
                        <a:p>
                          <a:r>
                            <a:rPr lang="en-US" sz="2000" dirty="0">
                              <a:solidFill>
                                <a:srgbClr val="FF0000"/>
                              </a:solidFill>
                            </a:rPr>
                            <a:t>587.8</a:t>
                          </a:r>
                        </a:p>
                      </a:txBody>
                      <a:tcPr/>
                    </a:tc>
                    <a:tc>
                      <a:txBody>
                        <a:bodyPr/>
                        <a:lstStyle/>
                        <a:p>
                          <a:r>
                            <a:rPr lang="en-US" sz="2000" dirty="0">
                              <a:solidFill>
                                <a:srgbClr val="FF0000"/>
                              </a:solidFill>
                            </a:rPr>
                            <a:t>189</a:t>
                          </a:r>
                        </a:p>
                      </a:txBody>
                      <a:tcPr/>
                    </a:tc>
                    <a:tc>
                      <a:txBody>
                        <a:bodyPr/>
                        <a:lstStyle/>
                        <a:p>
                          <a:endParaRPr lang="en-US" sz="2000" dirty="0">
                            <a:solidFill>
                              <a:srgbClr val="FF0000"/>
                            </a:solidFill>
                          </a:endParaRPr>
                        </a:p>
                      </a:txBody>
                      <a:tcPr/>
                    </a:tc>
                    <a:tc>
                      <a:txBody>
                        <a:bodyPr/>
                        <a:lstStyle/>
                        <a:p>
                          <a:endParaRPr lang="en-US" sz="2000" dirty="0"/>
                        </a:p>
                      </a:txBody>
                      <a:tcPr/>
                    </a:tc>
                    <a:extLst>
                      <a:ext uri="{0D108BD9-81ED-4DB2-BD59-A6C34878D82A}">
                        <a16:rowId xmlns:a16="http://schemas.microsoft.com/office/drawing/2014/main" val="12050565"/>
                      </a:ext>
                    </a:extLst>
                  </a:tr>
                  <a:tr h="396240">
                    <a:tc>
                      <a:txBody>
                        <a:bodyPr/>
                        <a:lstStyle/>
                        <a:p>
                          <a:r>
                            <a:rPr lang="en-US" sz="2000" dirty="0"/>
                            <a:t>3-year</a:t>
                          </a:r>
                        </a:p>
                      </a:txBody>
                      <a:tcPr/>
                    </a:tc>
                    <a:tc>
                      <a:txBody>
                        <a:bodyPr/>
                        <a:lstStyle/>
                        <a:p>
                          <a:r>
                            <a:rPr lang="en-US" sz="2000" dirty="0"/>
                            <a:t>conventional</a:t>
                          </a:r>
                        </a:p>
                      </a:txBody>
                      <a:tcPr/>
                    </a:tc>
                    <a:tc>
                      <a:txBody>
                        <a:bodyPr/>
                        <a:lstStyle/>
                        <a:p>
                          <a:r>
                            <a:rPr lang="en-US" sz="2000" b="1" dirty="0"/>
                            <a:t>48.4</a:t>
                          </a:r>
                        </a:p>
                      </a:txBody>
                      <a:tcPr/>
                    </a:tc>
                    <a:tc>
                      <a:txBody>
                        <a:bodyPr/>
                        <a:lstStyle/>
                        <a:p>
                          <a:r>
                            <a:rPr lang="en-US" sz="2000" dirty="0">
                              <a:solidFill>
                                <a:srgbClr val="FF0000"/>
                              </a:solidFill>
                            </a:rPr>
                            <a:t>14.6</a:t>
                          </a:r>
                        </a:p>
                      </a:txBody>
                      <a:tcPr/>
                    </a:tc>
                    <a:tc>
                      <a:txBody>
                        <a:bodyPr/>
                        <a:lstStyle/>
                        <a:p>
                          <a:r>
                            <a:rPr lang="en-US" sz="2000" dirty="0">
                              <a:solidFill>
                                <a:srgbClr val="FF0000"/>
                              </a:solidFill>
                            </a:rPr>
                            <a:t>3575</a:t>
                          </a:r>
                        </a:p>
                      </a:txBody>
                      <a:tcPr/>
                    </a:tc>
                    <a:tc>
                      <a:txBody>
                        <a:bodyPr/>
                        <a:lstStyle/>
                        <a:p>
                          <a:r>
                            <a:rPr lang="en-US" sz="2000" dirty="0">
                              <a:solidFill>
                                <a:srgbClr val="FF0000"/>
                              </a:solidFill>
                            </a:rPr>
                            <a:t>2.6</a:t>
                          </a:r>
                        </a:p>
                      </a:txBody>
                      <a:tcPr/>
                    </a:tc>
                    <a:tc>
                      <a:txBody>
                        <a:bodyPr/>
                        <a:lstStyle/>
                        <a:p>
                          <a:endParaRPr lang="en-US" sz="2000" dirty="0"/>
                        </a:p>
                      </a:txBody>
                      <a:tcPr/>
                    </a:tc>
                    <a:extLst>
                      <a:ext uri="{0D108BD9-81ED-4DB2-BD59-A6C34878D82A}">
                        <a16:rowId xmlns:a16="http://schemas.microsoft.com/office/drawing/2014/main" val="349134056"/>
                      </a:ext>
                    </a:extLst>
                  </a:tr>
                  <a:tr h="396240">
                    <a:tc>
                      <a:txBody>
                        <a:bodyPr/>
                        <a:lstStyle/>
                        <a:p>
                          <a:r>
                            <a:rPr lang="en-US" sz="2000" dirty="0"/>
                            <a:t>3-year</a:t>
                          </a:r>
                        </a:p>
                      </a:txBody>
                      <a:tcPr/>
                    </a:tc>
                    <a:tc>
                      <a:txBody>
                        <a:bodyPr/>
                        <a:lstStyle/>
                        <a:p>
                          <a:r>
                            <a:rPr lang="en-US" sz="2000" dirty="0"/>
                            <a:t>low</a:t>
                          </a:r>
                        </a:p>
                      </a:txBody>
                      <a:tcPr/>
                    </a:tc>
                    <a:tc>
                      <a:txBody>
                        <a:bodyPr/>
                        <a:lstStyle/>
                        <a:p>
                          <a:r>
                            <a:rPr lang="en-US" sz="2000" b="1" dirty="0"/>
                            <a:t>28.5</a:t>
                          </a:r>
                        </a:p>
                      </a:txBody>
                      <a:tcPr/>
                    </a:tc>
                    <a:tc>
                      <a:txBody>
                        <a:bodyPr/>
                        <a:lstStyle/>
                        <a:p>
                          <a:r>
                            <a:rPr lang="en-US" sz="2000" dirty="0">
                              <a:solidFill>
                                <a:srgbClr val="FF0000"/>
                              </a:solidFill>
                            </a:rPr>
                            <a:t>11.4</a:t>
                          </a:r>
                        </a:p>
                      </a:txBody>
                      <a:tcPr/>
                    </a:tc>
                    <a:tc>
                      <a:txBody>
                        <a:bodyPr/>
                        <a:lstStyle/>
                        <a:p>
                          <a:r>
                            <a:rPr lang="en-US" sz="2000" dirty="0">
                              <a:solidFill>
                                <a:srgbClr val="FF0000"/>
                              </a:solidFill>
                            </a:rPr>
                            <a:t>1864.9</a:t>
                          </a:r>
                        </a:p>
                      </a:txBody>
                      <a:tcPr/>
                    </a:tc>
                    <a:tc>
                      <a:txBody>
                        <a:bodyPr/>
                        <a:lstStyle/>
                        <a:p>
                          <a:r>
                            <a:rPr lang="en-US" sz="2000" dirty="0">
                              <a:solidFill>
                                <a:srgbClr val="FF0000"/>
                              </a:solidFill>
                            </a:rPr>
                            <a:t>1.5</a:t>
                          </a:r>
                        </a:p>
                      </a:txBody>
                      <a:tcPr/>
                    </a:tc>
                    <a:tc>
                      <a:txBody>
                        <a:bodyPr/>
                        <a:lstStyle/>
                        <a:p>
                          <a:endParaRPr lang="en-US" sz="2000" dirty="0"/>
                        </a:p>
                      </a:txBody>
                      <a:tcPr/>
                    </a:tc>
                    <a:extLst>
                      <a:ext uri="{0D108BD9-81ED-4DB2-BD59-A6C34878D82A}">
                        <a16:rowId xmlns:a16="http://schemas.microsoft.com/office/drawing/2014/main" val="1734314636"/>
                      </a:ext>
                    </a:extLst>
                  </a:tr>
                  <a:tr h="396240">
                    <a:tc>
                      <a:txBody>
                        <a:bodyPr/>
                        <a:lstStyle/>
                        <a:p>
                          <a:r>
                            <a:rPr lang="en-US" sz="2000" dirty="0"/>
                            <a:t>4-year</a:t>
                          </a:r>
                        </a:p>
                      </a:txBody>
                      <a:tcPr/>
                    </a:tc>
                    <a:tc>
                      <a:txBody>
                        <a:bodyPr/>
                        <a:lstStyle/>
                        <a:p>
                          <a:r>
                            <a:rPr lang="en-US" sz="2000" dirty="0"/>
                            <a:t>conventional</a:t>
                          </a:r>
                        </a:p>
                      </a:txBody>
                      <a:tcPr/>
                    </a:tc>
                    <a:tc>
                      <a:txBody>
                        <a:bodyPr/>
                        <a:lstStyle/>
                        <a:p>
                          <a:r>
                            <a:rPr lang="en-US" sz="2000" b="1" dirty="0"/>
                            <a:t>14.7</a:t>
                          </a:r>
                        </a:p>
                      </a:txBody>
                      <a:tcPr/>
                    </a:tc>
                    <a:tc>
                      <a:txBody>
                        <a:bodyPr/>
                        <a:lstStyle/>
                        <a:p>
                          <a:r>
                            <a:rPr lang="en-US" sz="2000" dirty="0">
                              <a:solidFill>
                                <a:srgbClr val="FF0000"/>
                              </a:solidFill>
                            </a:rPr>
                            <a:t>29.7</a:t>
                          </a:r>
                        </a:p>
                      </a:txBody>
                      <a:tcPr/>
                    </a:tc>
                    <a:tc>
                      <a:txBody>
                        <a:bodyPr/>
                        <a:lstStyle/>
                        <a:p>
                          <a:r>
                            <a:rPr lang="en-US" sz="2000" dirty="0">
                              <a:solidFill>
                                <a:srgbClr val="FF0000"/>
                              </a:solidFill>
                            </a:rPr>
                            <a:t>773.7</a:t>
                          </a:r>
                        </a:p>
                      </a:txBody>
                      <a:tcPr/>
                    </a:tc>
                    <a:tc>
                      <a:txBody>
                        <a:bodyPr/>
                        <a:lstStyle/>
                        <a:p>
                          <a:r>
                            <a:rPr lang="en-US" sz="2000" dirty="0">
                              <a:solidFill>
                                <a:srgbClr val="FF0000"/>
                              </a:solidFill>
                            </a:rPr>
                            <a:t>6.6</a:t>
                          </a:r>
                        </a:p>
                      </a:txBody>
                      <a:tcPr/>
                    </a:tc>
                    <a:tc>
                      <a:txBody>
                        <a:bodyPr/>
                        <a:lstStyle/>
                        <a:p>
                          <a:r>
                            <a:rPr lang="en-US" sz="2000" dirty="0">
                              <a:solidFill>
                                <a:srgbClr val="00B050"/>
                              </a:solidFill>
                            </a:rPr>
                            <a:t>0.6</a:t>
                          </a:r>
                        </a:p>
                      </a:txBody>
                      <a:tcPr/>
                    </a:tc>
                    <a:extLst>
                      <a:ext uri="{0D108BD9-81ED-4DB2-BD59-A6C34878D82A}">
                        <a16:rowId xmlns:a16="http://schemas.microsoft.com/office/drawing/2014/main" val="810352083"/>
                      </a:ext>
                    </a:extLst>
                  </a:tr>
                  <a:tr h="396240">
                    <a:tc>
                      <a:txBody>
                        <a:bodyPr/>
                        <a:lstStyle/>
                        <a:p>
                          <a:r>
                            <a:rPr lang="en-US" sz="2000" dirty="0"/>
                            <a:t>4-year</a:t>
                          </a:r>
                        </a:p>
                      </a:txBody>
                      <a:tcPr/>
                    </a:tc>
                    <a:tc>
                      <a:txBody>
                        <a:bodyPr/>
                        <a:lstStyle/>
                        <a:p>
                          <a:r>
                            <a:rPr lang="en-US" sz="2000" dirty="0"/>
                            <a:t>low</a:t>
                          </a:r>
                        </a:p>
                      </a:txBody>
                      <a:tcPr/>
                    </a:tc>
                    <a:tc>
                      <a:txBody>
                        <a:bodyPr/>
                        <a:lstStyle/>
                        <a:p>
                          <a:r>
                            <a:rPr lang="en-US" sz="2000" b="1" dirty="0"/>
                            <a:t>10.5</a:t>
                          </a:r>
                        </a:p>
                      </a:txBody>
                      <a:tcPr/>
                    </a:tc>
                    <a:tc>
                      <a:txBody>
                        <a:bodyPr/>
                        <a:lstStyle/>
                        <a:p>
                          <a:r>
                            <a:rPr lang="en-US" sz="2000" dirty="0">
                              <a:solidFill>
                                <a:srgbClr val="FF0000"/>
                              </a:solidFill>
                            </a:rPr>
                            <a:t>87.3</a:t>
                          </a:r>
                        </a:p>
                      </a:txBody>
                      <a:tcPr/>
                    </a:tc>
                    <a:tc>
                      <a:txBody>
                        <a:bodyPr/>
                        <a:lstStyle/>
                        <a:p>
                          <a:r>
                            <a:rPr lang="en-US" sz="2000" dirty="0">
                              <a:solidFill>
                                <a:srgbClr val="FF0000"/>
                              </a:solidFill>
                            </a:rPr>
                            <a:t>92.1</a:t>
                          </a:r>
                        </a:p>
                      </a:txBody>
                      <a:tcPr/>
                    </a:tc>
                    <a:tc>
                      <a:txBody>
                        <a:bodyPr/>
                        <a:lstStyle/>
                        <a:p>
                          <a:r>
                            <a:rPr lang="en-US" sz="2000" dirty="0">
                              <a:solidFill>
                                <a:srgbClr val="FF0000"/>
                              </a:solidFill>
                            </a:rPr>
                            <a:t>12.8</a:t>
                          </a:r>
                        </a:p>
                      </a:txBody>
                      <a:tcPr/>
                    </a:tc>
                    <a:tc>
                      <a:txBody>
                        <a:bodyPr/>
                        <a:lstStyle/>
                        <a:p>
                          <a:r>
                            <a:rPr lang="en-US" sz="2000" dirty="0">
                              <a:solidFill>
                                <a:srgbClr val="00B050"/>
                              </a:solidFill>
                            </a:rPr>
                            <a:t>0.5</a:t>
                          </a:r>
                        </a:p>
                      </a:txBody>
                      <a:tcPr/>
                    </a:tc>
                    <a:extLst>
                      <a:ext uri="{0D108BD9-81ED-4DB2-BD59-A6C34878D82A}">
                        <a16:rowId xmlns:a16="http://schemas.microsoft.com/office/drawing/2014/main" val="1681057270"/>
                      </a:ext>
                    </a:extLst>
                  </a:tr>
                </a:tbl>
              </a:graphicData>
            </a:graphic>
          </p:graphicFrame>
        </mc:Fallback>
      </mc:AlternateContent>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E3EEA15B-0114-7B22-AC29-6BEB6AA39D44}"/>
                  </a:ext>
                </a:extLst>
              </p:cNvPr>
              <p:cNvSpPr>
                <a:spLocks noGrp="1"/>
              </p:cNvSpPr>
              <p:nvPr>
                <p:ph type="title"/>
              </p:nvPr>
            </p:nvSpPr>
            <p:spPr/>
            <p:txBody>
              <a:bodyPr>
                <a:normAutofit/>
              </a:bodyPr>
              <a:lstStyle/>
              <a:p>
                <a14:m>
                  <m:oMath xmlns:m="http://schemas.openxmlformats.org/officeDocument/2006/math">
                    <m:r>
                      <a:rPr lang="en-US" b="1" i="1" smtClean="0">
                        <a:solidFill>
                          <a:schemeClr val="tx1"/>
                        </a:solidFill>
                        <a:latin typeface="Cambria Math" panose="02040503050406030204" pitchFamily="18" charset="0"/>
                      </a:rPr>
                      <m:t>𝝀</m:t>
                    </m:r>
                  </m:oMath>
                </a14:m>
                <a:r>
                  <a:rPr lang="en-US" dirty="0">
                    <a:solidFill>
                      <a:schemeClr val="tx1"/>
                    </a:solidFill>
                  </a:rPr>
                  <a:t> </a:t>
                </a:r>
                <a:r>
                  <a:rPr lang="en-US" dirty="0"/>
                  <a:t>increase risks: soybean &gt; corn &gt; oat &gt; alfalfa</a:t>
                </a:r>
              </a:p>
            </p:txBody>
          </p:sp>
        </mc:Choice>
        <mc:Fallback xmlns="">
          <p:sp>
            <p:nvSpPr>
              <p:cNvPr id="8" name="Title 1">
                <a:extLst>
                  <a:ext uri="{FF2B5EF4-FFF2-40B4-BE49-F238E27FC236}">
                    <a16:creationId xmlns:a16="http://schemas.microsoft.com/office/drawing/2014/main" id="{E3EEA15B-0114-7B22-AC29-6BEB6AA39D44}"/>
                  </a:ext>
                </a:extLst>
              </p:cNvPr>
              <p:cNvSpPr>
                <a:spLocks noGrp="1" noRot="1" noChangeAspect="1" noMove="1" noResize="1" noEditPoints="1" noAdjustHandles="1" noChangeArrowheads="1" noChangeShapeType="1" noTextEdit="1"/>
              </p:cNvSpPr>
              <p:nvPr>
                <p:ph type="title"/>
              </p:nvPr>
            </p:nvSpPr>
            <p:spPr>
              <a:blipFill>
                <a:blip r:embed="rId4"/>
                <a:stretch>
                  <a:fillRect l="-1086" r="-1568"/>
                </a:stretch>
              </a:blipFill>
            </p:spPr>
            <p:txBody>
              <a:bodyPr/>
              <a:lstStyle/>
              <a:p>
                <a:r>
                  <a:rPr lang="en-US">
                    <a:noFill/>
                  </a:rPr>
                  <a:t> </a:t>
                </a:r>
              </a:p>
            </p:txBody>
          </p:sp>
        </mc:Fallback>
      </mc:AlternateContent>
    </p:spTree>
    <p:extLst>
      <p:ext uri="{BB962C8B-B14F-4D97-AF65-F5344CB8AC3E}">
        <p14:creationId xmlns:p14="http://schemas.microsoft.com/office/powerpoint/2010/main" val="3908034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9983F-4E3A-4372-968C-903299DA6C9B}"/>
              </a:ext>
            </a:extLst>
          </p:cNvPr>
          <p:cNvSpPr>
            <a:spLocks noGrp="1"/>
          </p:cNvSpPr>
          <p:nvPr>
            <p:ph type="title"/>
          </p:nvPr>
        </p:nvSpPr>
        <p:spPr/>
        <p:txBody>
          <a:bodyPr/>
          <a:lstStyle/>
          <a:p>
            <a:r>
              <a:rPr lang="en-US" dirty="0"/>
              <a:t>Seed production threshold simulation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361498-5C4A-43CC-95C8-E1B6AF478FDD}"/>
                  </a:ext>
                </a:extLst>
              </p:cNvPr>
              <p:cNvSpPr>
                <a:spLocks noGrp="1"/>
              </p:cNvSpPr>
              <p:nvPr>
                <p:ph idx="1"/>
              </p:nvPr>
            </p:nvSpPr>
            <p:spPr/>
            <p:txBody>
              <a:bodyPr>
                <a:normAutofit lnSpcReduction="10000"/>
              </a:bodyPr>
              <a:lstStyle/>
              <a:p>
                <a:r>
                  <a:rPr lang="en-US" sz="3600" dirty="0"/>
                  <a:t>Raw data: waterhemp vitals under the low efficacy control scenario</a:t>
                </a:r>
              </a:p>
              <a:p>
                <a:r>
                  <a:rPr lang="en-US" sz="3600" dirty="0"/>
                  <a:t>1 m</a:t>
                </a:r>
                <a:r>
                  <a:rPr lang="en-US" sz="3600" baseline="30000" dirty="0"/>
                  <a:t>2</a:t>
                </a:r>
                <a:r>
                  <a:rPr lang="en-US" sz="3600" dirty="0"/>
                  <a:t> theoretical plot with 10000 seeds in the 0 – 2 cm soil stratum at model year 0</a:t>
                </a:r>
              </a:p>
              <a:p>
                <a:r>
                  <a:rPr lang="en-US" sz="3600" dirty="0"/>
                  <a:t>Retrospective manipulation: </a:t>
                </a:r>
              </a:p>
              <a:p>
                <a:pPr marL="0" indent="0">
                  <a:buNone/>
                </a:pPr>
                <a:r>
                  <a:rPr lang="en-US" sz="3600" i="1" dirty="0"/>
                  <a:t>What are </a:t>
                </a:r>
                <a:r>
                  <a:rPr lang="en-US" sz="3600" b="1" i="1" dirty="0">
                    <a:solidFill>
                      <a:srgbClr val="7030A0"/>
                    </a:solidFill>
                  </a:rPr>
                  <a:t>the seed production thresholds</a:t>
                </a:r>
                <a:r>
                  <a:rPr lang="en-US" sz="3600" i="1" dirty="0"/>
                  <a:t> of waterhemp cohorts 1 through 3 (seeds m</a:t>
                </a:r>
                <a:r>
                  <a:rPr lang="en-US" sz="3600" i="1" baseline="30000" dirty="0"/>
                  <a:t>-1</a:t>
                </a:r>
                <a:r>
                  <a:rPr lang="en-US" sz="3600" i="1" dirty="0"/>
                  <a:t>) in corn and soybean phases be for annualized </a:t>
                </a:r>
                <a14:m>
                  <m:oMath xmlns:m="http://schemas.openxmlformats.org/officeDocument/2006/math">
                    <m:r>
                      <a:rPr lang="en-US" sz="3600" i="1" smtClean="0">
                        <a:latin typeface="Cambria Math" panose="02040503050406030204" pitchFamily="18" charset="0"/>
                        <a:ea typeface="Cambria Math" panose="02040503050406030204" pitchFamily="18" charset="0"/>
                      </a:rPr>
                      <m:t>𝜆</m:t>
                    </m:r>
                    <m:r>
                      <a:rPr lang="en-US" sz="3600" i="1" smtClean="0">
                        <a:latin typeface="Cambria Math" panose="02040503050406030204" pitchFamily="18" charset="0"/>
                        <a:ea typeface="Cambria Math" panose="02040503050406030204" pitchFamily="18" charset="0"/>
                      </a:rPr>
                      <m:t>≈1</m:t>
                    </m:r>
                  </m:oMath>
                </a14:m>
                <a:endParaRPr lang="en-US" sz="3600" i="1" dirty="0"/>
              </a:p>
            </p:txBody>
          </p:sp>
        </mc:Choice>
        <mc:Fallback xmlns="">
          <p:sp>
            <p:nvSpPr>
              <p:cNvPr id="3" name="Content Placeholder 2">
                <a:extLst>
                  <a:ext uri="{FF2B5EF4-FFF2-40B4-BE49-F238E27FC236}">
                    <a16:creationId xmlns:a16="http://schemas.microsoft.com/office/drawing/2014/main" id="{66361498-5C4A-43CC-95C8-E1B6AF478FDD}"/>
                  </a:ext>
                </a:extLst>
              </p:cNvPr>
              <p:cNvSpPr>
                <a:spLocks noGrp="1" noRot="1" noChangeAspect="1" noMove="1" noResize="1" noEditPoints="1" noAdjustHandles="1" noChangeArrowheads="1" noChangeShapeType="1" noTextEdit="1"/>
              </p:cNvSpPr>
              <p:nvPr>
                <p:ph idx="1"/>
              </p:nvPr>
            </p:nvSpPr>
            <p:spPr>
              <a:blipFill>
                <a:blip r:embed="rId3"/>
                <a:stretch>
                  <a:fillRect l="-1809" t="-4360" r="-1568"/>
                </a:stretch>
              </a:blipFill>
            </p:spPr>
            <p:txBody>
              <a:bodyPr/>
              <a:lstStyle/>
              <a:p>
                <a:r>
                  <a:rPr lang="en-US">
                    <a:noFill/>
                  </a:rPr>
                  <a:t> </a:t>
                </a:r>
              </a:p>
            </p:txBody>
          </p:sp>
        </mc:Fallback>
      </mc:AlternateContent>
    </p:spTree>
    <p:extLst>
      <p:ext uri="{BB962C8B-B14F-4D97-AF65-F5344CB8AC3E}">
        <p14:creationId xmlns:p14="http://schemas.microsoft.com/office/powerpoint/2010/main" val="2366896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CD1D181-B325-423B-A9DF-C61E9A053655}"/>
              </a:ext>
            </a:extLst>
          </p:cNvPr>
          <p:cNvSpPr txBox="1"/>
          <p:nvPr/>
        </p:nvSpPr>
        <p:spPr>
          <a:xfrm>
            <a:off x="6629400" y="805132"/>
            <a:ext cx="5276850" cy="3108543"/>
          </a:xfrm>
          <a:prstGeom prst="rect">
            <a:avLst/>
          </a:prstGeom>
          <a:noFill/>
        </p:spPr>
        <p:txBody>
          <a:bodyPr wrap="square" rtlCol="0">
            <a:spAutoFit/>
          </a:bodyPr>
          <a:lstStyle/>
          <a:p>
            <a:r>
              <a:rPr lang="en-US" sz="2800" b="1" dirty="0"/>
              <a:t>Seed production thresholds</a:t>
            </a:r>
          </a:p>
          <a:p>
            <a:endParaRPr lang="en-US" sz="2800" b="1" dirty="0"/>
          </a:p>
          <a:p>
            <a:r>
              <a:rPr lang="en-US" sz="2800" dirty="0"/>
              <a:t>Corn: 4-year &gt; 3-year &gt; 2-year</a:t>
            </a:r>
          </a:p>
          <a:p>
            <a:endParaRPr lang="en-US" sz="2800" dirty="0"/>
          </a:p>
          <a:p>
            <a:r>
              <a:rPr lang="en-US" sz="2800" dirty="0"/>
              <a:t>Soybean: 2-year &gt; 3-year &gt; 4-year</a:t>
            </a:r>
          </a:p>
          <a:p>
            <a:endParaRPr lang="en-US" sz="2800" dirty="0"/>
          </a:p>
          <a:p>
            <a:r>
              <a:rPr lang="en-US" sz="2800" dirty="0"/>
              <a:t>Oat: 3-year &gt; 4-year</a:t>
            </a:r>
          </a:p>
        </p:txBody>
      </p:sp>
      <p:pic>
        <p:nvPicPr>
          <p:cNvPr id="5" name="Picture" descr="Figure 3: Population size at the end of a rotation cycle over 100 rotational cycles (the 2-year rotation ended at the soybean phase, the 3-year rotation ended at the oat phase, and the 4-year rotation ended at the alfalfa phase). All simulations started with a seed column of 10000 female seeds in the top 0 - 2 cm soil stratum and 0 female seed in the bottom 2 - 20 cm soil stratum. The simulation applied improved weed control efficacy on cohorts 1 through 3 in corn and soybean only. The relationships of aboveground mass and fecundity in Nguyen and Liebman (2022a) were used to estimate cohort-based fecundity. It was expected that no waterhemp cohorts in any crop environments but only the cohorts 1 through 3 in corn and soybean were manipulated to find the seed production thresholds. However, additional control efficacy was needed in some crop phases outside of the expected group to reduce seed production potentials. The crop phases marked with an asterisk (*) are where control measures extended beyond waterhemp cohort 3 would be neccessary. The crop phases marked with an inverted comma (’) are where no additional control was applied. Each panel was annotated with the average fecundity thresholds for the first three waterhemp cohorts in corn and soybean followed by the whole crop phase. The red horizontal line marks lambda = 1.">
            <a:extLst>
              <a:ext uri="{FF2B5EF4-FFF2-40B4-BE49-F238E27FC236}">
                <a16:creationId xmlns:a16="http://schemas.microsoft.com/office/drawing/2014/main" id="{4F2668E8-E033-2DF6-CC05-C721E622E139}"/>
              </a:ext>
            </a:extLst>
          </p:cNvPr>
          <p:cNvPicPr/>
          <p:nvPr/>
        </p:nvPicPr>
        <p:blipFill>
          <a:blip r:embed="rId3"/>
          <a:stretch>
            <a:fillRect/>
          </a:stretch>
        </p:blipFill>
        <p:spPr bwMode="auto">
          <a:xfrm>
            <a:off x="285750" y="115486"/>
            <a:ext cx="6343650" cy="6627027"/>
          </a:xfrm>
          <a:prstGeom prst="rect">
            <a:avLst/>
          </a:prstGeom>
          <a:noFill/>
          <a:ln w="9525">
            <a:noFill/>
            <a:headEnd/>
            <a:tailEnd/>
          </a:ln>
        </p:spPr>
      </p:pic>
    </p:spTree>
    <p:extLst>
      <p:ext uri="{BB962C8B-B14F-4D97-AF65-F5344CB8AC3E}">
        <p14:creationId xmlns:p14="http://schemas.microsoft.com/office/powerpoint/2010/main" val="2978422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A2B2-D692-47D3-AB01-E0F42AE32850}"/>
              </a:ext>
            </a:extLst>
          </p:cNvPr>
          <p:cNvSpPr>
            <a:spLocks noGrp="1"/>
          </p:cNvSpPr>
          <p:nvPr>
            <p:ph type="title"/>
          </p:nvPr>
        </p:nvSpPr>
        <p:spPr>
          <a:xfrm>
            <a:off x="419100" y="326000"/>
            <a:ext cx="11353800" cy="1325563"/>
          </a:xfrm>
        </p:spPr>
        <p:txBody>
          <a:bodyPr/>
          <a:lstStyle/>
          <a:p>
            <a:r>
              <a:rPr lang="en-US" dirty="0"/>
              <a:t>Control efficacy required: 2-year &gt; 4-year &gt; 3-year</a:t>
            </a:r>
          </a:p>
        </p:txBody>
      </p:sp>
      <mc:AlternateContent xmlns:mc="http://schemas.openxmlformats.org/markup-compatibility/2006" xmlns:a14="http://schemas.microsoft.com/office/drawing/2010/main">
        <mc:Choice Requires="a14">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extLst>
                  <p:ext uri="{D42A27DB-BD31-4B8C-83A1-F6EECF244321}">
                    <p14:modId xmlns:p14="http://schemas.microsoft.com/office/powerpoint/2010/main" val="1324857764"/>
                  </p:ext>
                </p:extLst>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r>
                            <a:rPr lang="en-US" dirty="0"/>
                            <a:t>493</a:t>
                          </a:r>
                        </a:p>
                      </a:txBody>
                      <a:tcPr/>
                    </a:tc>
                    <a:tc>
                      <a:txBody>
                        <a:bodyPr/>
                        <a:lstStyle/>
                        <a:p>
                          <a:r>
                            <a:rPr lang="en-US" dirty="0"/>
                            <a:t>967</a:t>
                          </a:r>
                        </a:p>
                      </a:txBody>
                      <a:tcPr/>
                    </a:tc>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0.05</a:t>
                          </a:r>
                        </a:p>
                      </a:txBody>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r>
                            <a:rPr lang="en-US" dirty="0"/>
                            <a:t>33306</a:t>
                          </a:r>
                        </a:p>
                      </a:txBody>
                      <a:tcPr/>
                    </a:tc>
                    <a:tc>
                      <a:txBody>
                        <a:bodyPr/>
                        <a:lstStyle/>
                        <a:p>
                          <a:r>
                            <a:rPr lang="en-US" dirty="0"/>
                            <a:t>5932</a:t>
                          </a:r>
                        </a:p>
                      </a:txBody>
                      <a:tcPr/>
                    </a:tc>
                    <a:tc>
                      <a:txBody>
                        <a:bodyPr/>
                        <a:lstStyle/>
                        <a:p>
                          <a:r>
                            <a:rPr lang="en-US" dirty="0"/>
                            <a:t>604</a:t>
                          </a:r>
                        </a:p>
                      </a:txBody>
                      <a:tcPr/>
                    </a:tc>
                    <a:tc>
                      <a:txBody>
                        <a:bodyPr/>
                        <a:lstStyle/>
                        <a:p>
                          <a:r>
                            <a:rPr lang="en-US" dirty="0">
                              <a:solidFill>
                                <a:srgbClr val="00B050"/>
                              </a:solidFill>
                            </a:rPr>
                            <a:t>11637</a:t>
                          </a:r>
                        </a:p>
                      </a:txBody>
                      <a:tcPr/>
                    </a:tc>
                    <a:tc>
                      <a:txBody>
                        <a:bodyPr/>
                        <a:lstStyle/>
                        <a:p>
                          <a:r>
                            <a:rPr lang="en-US" dirty="0">
                              <a:solidFill>
                                <a:srgbClr val="00B050"/>
                              </a:solidFill>
                            </a:rPr>
                            <a:t>84</a:t>
                          </a:r>
                        </a:p>
                      </a:txBody>
                      <a:tcPr/>
                    </a:tc>
                    <a:tc>
                      <a:txBody>
                        <a:bodyPr/>
                        <a:lstStyle/>
                        <a:p>
                          <a:r>
                            <a:rPr lang="en-US" dirty="0">
                              <a:solidFill>
                                <a:srgbClr val="00B050"/>
                              </a:solidFill>
                            </a:rPr>
                            <a:t>30</a:t>
                          </a:r>
                        </a:p>
                      </a:txBody>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r>
                            <a:rPr lang="en-US" dirty="0"/>
                            <a:t>73</a:t>
                          </a:r>
                        </a:p>
                      </a:txBody>
                      <a:tcPr/>
                    </a:tc>
                    <a:tc>
                      <a:txBody>
                        <a:bodyPr/>
                        <a:lstStyle/>
                        <a:p>
                          <a:r>
                            <a:rPr lang="en-US" dirty="0"/>
                            <a:t>790</a:t>
                          </a:r>
                        </a:p>
                      </a:txBody>
                      <a:tcPr/>
                    </a:tc>
                    <a:tc>
                      <a:txBody>
                        <a:bodyPr/>
                        <a:lstStyle/>
                        <a:p>
                          <a:r>
                            <a:rPr lang="en-US" dirty="0"/>
                            <a:t>0.2</a:t>
                          </a:r>
                        </a:p>
                      </a:txBody>
                      <a:tcPr/>
                    </a:tc>
                    <a:tc>
                      <a:txBody>
                        <a:bodyPr/>
                        <a:lstStyle/>
                        <a:p>
                          <a:r>
                            <a:rPr lang="en-US" dirty="0">
                              <a:solidFill>
                                <a:schemeClr val="tx1"/>
                              </a:solidFill>
                            </a:rPr>
                            <a:t>0.5</a:t>
                          </a:r>
                        </a:p>
                      </a:txBody>
                      <a:tcPr/>
                    </a:tc>
                    <a:tc>
                      <a:txBody>
                        <a:bodyPr/>
                        <a:lstStyle/>
                        <a:p>
                          <a:r>
                            <a:rPr lang="en-US" dirty="0">
                              <a:solidFill>
                                <a:schemeClr val="tx1"/>
                              </a:solidFill>
                            </a:rPr>
                            <a:t>8.9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3</m:t>
                                  </m:r>
                                </m:sup>
                              </m:sSup>
                            </m:oMath>
                          </a14:m>
                          <a:endParaRPr lang="en-US" dirty="0">
                            <a:solidFill>
                              <a:schemeClr val="tx1"/>
                            </a:solidFill>
                          </a:endParaRPr>
                        </a:p>
                      </a:txBody>
                      <a:tcPr/>
                    </a:tc>
                    <a:tc>
                      <a:txBody>
                        <a:bodyPr/>
                        <a:lstStyle/>
                        <a:p>
                          <a:r>
                            <a:rPr lang="en-US" dirty="0">
                              <a:solidFill>
                                <a:srgbClr val="00B050"/>
                              </a:solidFill>
                            </a:rPr>
                            <a:t>0.03</a:t>
                          </a:r>
                        </a:p>
                      </a:txBody>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r>
                            <a:rPr lang="en-US" dirty="0"/>
                            <a:t>531</a:t>
                          </a:r>
                        </a:p>
                      </a:txBody>
                      <a:tcPr/>
                    </a:tc>
                    <a:tc>
                      <a:txBody>
                        <a:bodyPr/>
                        <a:lstStyle/>
                        <a:p>
                          <a:r>
                            <a:rPr lang="en-US" dirty="0"/>
                            <a:t>120</a:t>
                          </a:r>
                        </a:p>
                      </a:txBody>
                      <a:tcPr/>
                    </a:tc>
                    <a:tc>
                      <a:txBody>
                        <a:bodyPr/>
                        <a:lstStyle/>
                        <a:p>
                          <a:r>
                            <a:rPr lang="en-US" dirty="0"/>
                            <a:t>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0.4</a:t>
                          </a:r>
                        </a:p>
                      </a:txBody>
                      <a:tcPr/>
                    </a:tc>
                    <a:tc>
                      <a:txBody>
                        <a:bodyPr/>
                        <a:lstStyle/>
                        <a:p>
                          <a:r>
                            <a:rPr lang="en-US" dirty="0">
                              <a:solidFill>
                                <a:srgbClr val="00B050"/>
                              </a:solidFill>
                            </a:rPr>
                            <a:t>0.02</a:t>
                          </a:r>
                        </a:p>
                      </a:txBody>
                      <a:tcPr/>
                    </a:tc>
                    <a:tc>
                      <a:txBody>
                        <a:bodyPr/>
                        <a:lstStyle/>
                        <a:p>
                          <a:r>
                            <a:rPr lang="en-US" dirty="0">
                              <a:solidFill>
                                <a:srgbClr val="00B050"/>
                              </a:solidFill>
                            </a:rPr>
                            <a:t>606</a:t>
                          </a:r>
                        </a:p>
                      </a:txBody>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r>
                            <a:rPr lang="en-US" dirty="0">
                              <a:solidFill>
                                <a:srgbClr val="00B050"/>
                              </a:solidFill>
                            </a:rPr>
                            <a:t>266</a:t>
                          </a:r>
                        </a:p>
                      </a:txBody>
                      <a:tcPr/>
                    </a:tc>
                    <a:tc>
                      <a:txBody>
                        <a:bodyPr/>
                        <a:lstStyle/>
                        <a:p>
                          <a:r>
                            <a:rPr lang="en-US" dirty="0">
                              <a:solidFill>
                                <a:srgbClr val="00B050"/>
                              </a:solidFill>
                            </a:rPr>
                            <a:t>123</a:t>
                          </a:r>
                        </a:p>
                      </a:txBody>
                      <a:tcPr/>
                    </a:tc>
                    <a:tc>
                      <a:txBody>
                        <a:bodyPr/>
                        <a:lstStyle/>
                        <a:p>
                          <a:r>
                            <a:rPr lang="en-US" dirty="0">
                              <a:solidFill>
                                <a:srgbClr val="00B050"/>
                              </a:solidFill>
                            </a:rPr>
                            <a:t>197</a:t>
                          </a:r>
                        </a:p>
                      </a:txBody>
                      <a:tcPr/>
                    </a:tc>
                    <a:tc>
                      <a:txBody>
                        <a:bodyPr/>
                        <a:lstStyle/>
                        <a:p>
                          <a:r>
                            <a:rPr lang="en-US" dirty="0">
                              <a:solidFill>
                                <a:srgbClr val="00B050"/>
                              </a:solidFill>
                            </a:rPr>
                            <a:t>64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4.3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0.6</a:t>
                          </a:r>
                        </a:p>
                      </a:txBody>
                      <a:tcPr/>
                    </a:tc>
                    <a:extLst>
                      <a:ext uri="{0D108BD9-81ED-4DB2-BD59-A6C34878D82A}">
                        <a16:rowId xmlns:a16="http://schemas.microsoft.com/office/drawing/2014/main" val="1009225115"/>
                      </a:ext>
                    </a:extLst>
                  </a:tr>
                  <a:tr h="0">
                    <a:tc>
                      <a:txBody>
                        <a:bodyPr/>
                        <a:lstStyle/>
                        <a:p>
                          <a:r>
                            <a:rPr lang="en-US" dirty="0"/>
                            <a:t>C4</a:t>
                          </a:r>
                        </a:p>
                      </a:txBody>
                      <a:tcPr/>
                    </a:tc>
                    <a:tc>
                      <a:txBody>
                        <a:bodyPr/>
                        <a:lstStyle/>
                        <a:p>
                          <a:r>
                            <a:rPr lang="en-US" dirty="0"/>
                            <a:t>234</a:t>
                          </a:r>
                        </a:p>
                      </a:txBody>
                      <a:tcPr/>
                    </a:tc>
                    <a:tc>
                      <a:txBody>
                        <a:bodyPr/>
                        <a:lstStyle/>
                        <a:p>
                          <a:r>
                            <a:rPr lang="en-US" dirty="0"/>
                            <a:t>5028</a:t>
                          </a:r>
                        </a:p>
                      </a:txBody>
                      <a:tcPr/>
                    </a:tc>
                    <a:tc>
                      <a:txBody>
                        <a:bodyPr/>
                        <a:lstStyle/>
                        <a:p>
                          <a:r>
                            <a:rPr lang="en-US" dirty="0"/>
                            <a:t>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0.9</a:t>
                          </a:r>
                        </a:p>
                      </a:txBody>
                      <a:tcPr/>
                    </a:tc>
                    <a:extLst>
                      <a:ext uri="{0D108BD9-81ED-4DB2-BD59-A6C34878D82A}">
                        <a16:rowId xmlns:a16="http://schemas.microsoft.com/office/drawing/2014/main" val="3451088710"/>
                      </a:ext>
                    </a:extLst>
                  </a:tr>
                  <a:tr h="0">
                    <a:tc>
                      <a:txBody>
                        <a:bodyPr/>
                        <a:lstStyle/>
                        <a:p>
                          <a:r>
                            <a:rPr lang="en-US" dirty="0"/>
                            <a:t>S4</a:t>
                          </a:r>
                        </a:p>
                      </a:txBody>
                      <a:tcPr/>
                    </a:tc>
                    <a:tc>
                      <a:txBody>
                        <a:bodyPr/>
                        <a:lstStyle/>
                        <a:p>
                          <a:r>
                            <a:rPr lang="en-US" dirty="0"/>
                            <a:t>239</a:t>
                          </a:r>
                        </a:p>
                      </a:txBody>
                      <a:tcPr/>
                    </a:tc>
                    <a:tc>
                      <a:txBody>
                        <a:bodyPr/>
                        <a:lstStyle/>
                        <a:p>
                          <a:r>
                            <a:rPr lang="en-US" dirty="0"/>
                            <a:t>2.5</a:t>
                          </a:r>
                        </a:p>
                      </a:txBody>
                      <a:tcPr/>
                    </a:tc>
                    <a:tc>
                      <a:txBody>
                        <a:bodyPr/>
                        <a:lstStyle/>
                        <a:p>
                          <a:r>
                            <a:rPr lang="en-US" dirty="0"/>
                            <a:t>0.1</a:t>
                          </a:r>
                        </a:p>
                      </a:txBody>
                      <a:tcPr/>
                    </a:tc>
                    <a:tc>
                      <a:txBody>
                        <a:bodyPr/>
                        <a:lstStyle/>
                        <a:p>
                          <a:r>
                            <a:rPr lang="en-US" dirty="0"/>
                            <a:t>26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15</a:t>
                          </a:r>
                        </a:p>
                      </a:txBody>
                      <a:tcPr/>
                    </a:tc>
                    <a:extLst>
                      <a:ext uri="{0D108BD9-81ED-4DB2-BD59-A6C34878D82A}">
                        <a16:rowId xmlns:a16="http://schemas.microsoft.com/office/drawing/2014/main" val="3803414857"/>
                      </a:ext>
                    </a:extLst>
                  </a:tr>
                  <a:tr h="0">
                    <a:tc>
                      <a:txBody>
                        <a:bodyPr/>
                        <a:lstStyle/>
                        <a:p>
                          <a:r>
                            <a:rPr lang="en-US" dirty="0">
                              <a:solidFill>
                                <a:srgbClr val="00B050"/>
                              </a:solidFill>
                            </a:rPr>
                            <a:t>O4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62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49</a:t>
                          </a:r>
                        </a:p>
                      </a:txBody>
                      <a:tcPr/>
                    </a:tc>
                    <a:tc>
                      <a:txBody>
                        <a:bodyPr/>
                        <a:lstStyle/>
                        <a:p>
                          <a:r>
                            <a:rPr lang="en-US" dirty="0">
                              <a:solidFill>
                                <a:srgbClr val="00B050"/>
                              </a:solidFill>
                            </a:rPr>
                            <a:t>43</a:t>
                          </a:r>
                        </a:p>
                      </a:txBody>
                      <a:tcPr/>
                    </a:tc>
                    <a:tc>
                      <a:txBody>
                        <a:bodyPr/>
                        <a:lstStyle/>
                        <a:p>
                          <a:r>
                            <a:rPr lang="en-US" dirty="0">
                              <a:solidFill>
                                <a:srgbClr val="00B050"/>
                              </a:solidFill>
                            </a:rPr>
                            <a:t>21</a:t>
                          </a:r>
                        </a:p>
                      </a:txBody>
                      <a:tcPr/>
                    </a:tc>
                    <a:tc>
                      <a:txBody>
                        <a:bodyPr/>
                        <a:lstStyle/>
                        <a:p>
                          <a:r>
                            <a:rPr lang="en-US" dirty="0">
                              <a:solidFill>
                                <a:srgbClr val="00B050"/>
                              </a:solidFill>
                            </a:rPr>
                            <a:t>21</a:t>
                          </a:r>
                        </a:p>
                      </a:txBody>
                      <a:tcPr/>
                    </a:tc>
                    <a:tc>
                      <a:txBody>
                        <a:bodyPr/>
                        <a:lstStyle/>
                        <a:p>
                          <a:r>
                            <a:rPr lang="en-US" dirty="0">
                              <a:solidFill>
                                <a:srgbClr val="00B050"/>
                              </a:solidFill>
                            </a:rPr>
                            <a:t>0.4</a:t>
                          </a:r>
                        </a:p>
                      </a:txBody>
                      <a:tcPr/>
                    </a:tc>
                    <a:extLst>
                      <a:ext uri="{0D108BD9-81ED-4DB2-BD59-A6C34878D82A}">
                        <a16:rowId xmlns:a16="http://schemas.microsoft.com/office/drawing/2014/main" val="3716370922"/>
                      </a:ext>
                    </a:extLst>
                  </a:tr>
                  <a:tr h="0">
                    <a:tc>
                      <a:txBody>
                        <a:bodyPr/>
                        <a:lstStyle/>
                        <a:p>
                          <a:r>
                            <a:rPr lang="en-US" dirty="0">
                              <a:solidFill>
                                <a:srgbClr val="00B050"/>
                              </a:solidFill>
                            </a:rPr>
                            <a:t>A4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2723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195</a:t>
                          </a:r>
                        </a:p>
                      </a:txBody>
                      <a:tcPr/>
                    </a:tc>
                    <a:tc>
                      <a:txBody>
                        <a:bodyPr/>
                        <a:lstStyle/>
                        <a:p>
                          <a:r>
                            <a:rPr lang="en-US" dirty="0">
                              <a:solidFill>
                                <a:srgbClr val="00B050"/>
                              </a:solidFill>
                            </a:rPr>
                            <a:t>0.1</a:t>
                          </a:r>
                        </a:p>
                      </a:txBody>
                      <a:tcPr/>
                    </a:tc>
                    <a:tc>
                      <a:txBody>
                        <a:bodyPr/>
                        <a:lstStyle/>
                        <a:p>
                          <a:r>
                            <a:rPr lang="en-US" dirty="0">
                              <a:solidFill>
                                <a:srgbClr val="00B050"/>
                              </a:solidFill>
                            </a:rPr>
                            <a:t>134</a:t>
                          </a:r>
                        </a:p>
                      </a:txBody>
                      <a:tcPr/>
                    </a:tc>
                    <a:tc>
                      <a:txBody>
                        <a:bodyPr/>
                        <a:lstStyle/>
                        <a:p>
                          <a:r>
                            <a:rPr lang="en-US" dirty="0">
                              <a:solidFill>
                                <a:srgbClr val="00B050"/>
                              </a:solidFill>
                            </a:rPr>
                            <a:t>3</a:t>
                          </a:r>
                        </a:p>
                      </a:txBody>
                      <a:tcPr/>
                    </a:tc>
                    <a:tc>
                      <a:txBody>
                        <a:bodyPr/>
                        <a:lstStyle/>
                        <a:p>
                          <a:r>
                            <a:rPr lang="en-US" dirty="0">
                              <a:solidFill>
                                <a:srgbClr val="00B050"/>
                              </a:solidFill>
                            </a:rPr>
                            <a:t>3</a:t>
                          </a:r>
                        </a:p>
                      </a:txBody>
                      <a:tcPr/>
                    </a:tc>
                    <a:extLst>
                      <a:ext uri="{0D108BD9-81ED-4DB2-BD59-A6C34878D82A}">
                        <a16:rowId xmlns:a16="http://schemas.microsoft.com/office/drawing/2014/main" val="3011766082"/>
                      </a:ext>
                    </a:extLst>
                  </a:tr>
                </a:tbl>
              </a:graphicData>
            </a:graphic>
          </p:graphicFrame>
        </mc:Choice>
        <mc:Fallback xmlns="">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extLst>
                  <p:ext uri="{D42A27DB-BD31-4B8C-83A1-F6EECF244321}">
                    <p14:modId xmlns:p14="http://schemas.microsoft.com/office/powerpoint/2010/main" val="1324857764"/>
                  </p:ext>
                </p:extLst>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r>
                            <a:rPr lang="en-US" dirty="0"/>
                            <a:t>493</a:t>
                          </a:r>
                        </a:p>
                      </a:txBody>
                      <a:tcPr/>
                    </a:tc>
                    <a:tc>
                      <a:txBody>
                        <a:bodyPr/>
                        <a:lstStyle/>
                        <a:p>
                          <a:r>
                            <a:rPr lang="en-US" dirty="0"/>
                            <a:t>967</a:t>
                          </a:r>
                        </a:p>
                      </a:txBody>
                      <a:tcPr/>
                    </a:tc>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0.05</a:t>
                          </a:r>
                        </a:p>
                      </a:txBody>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r>
                            <a:rPr lang="en-US" dirty="0"/>
                            <a:t>33306</a:t>
                          </a:r>
                        </a:p>
                      </a:txBody>
                      <a:tcPr/>
                    </a:tc>
                    <a:tc>
                      <a:txBody>
                        <a:bodyPr/>
                        <a:lstStyle/>
                        <a:p>
                          <a:r>
                            <a:rPr lang="en-US" dirty="0"/>
                            <a:t>5932</a:t>
                          </a:r>
                        </a:p>
                      </a:txBody>
                      <a:tcPr/>
                    </a:tc>
                    <a:tc>
                      <a:txBody>
                        <a:bodyPr/>
                        <a:lstStyle/>
                        <a:p>
                          <a:r>
                            <a:rPr lang="en-US" dirty="0"/>
                            <a:t>604</a:t>
                          </a:r>
                        </a:p>
                      </a:txBody>
                      <a:tcPr/>
                    </a:tc>
                    <a:tc>
                      <a:txBody>
                        <a:bodyPr/>
                        <a:lstStyle/>
                        <a:p>
                          <a:r>
                            <a:rPr lang="en-US" dirty="0">
                              <a:solidFill>
                                <a:srgbClr val="00B050"/>
                              </a:solidFill>
                            </a:rPr>
                            <a:t>11637</a:t>
                          </a:r>
                        </a:p>
                      </a:txBody>
                      <a:tcPr/>
                    </a:tc>
                    <a:tc>
                      <a:txBody>
                        <a:bodyPr/>
                        <a:lstStyle/>
                        <a:p>
                          <a:r>
                            <a:rPr lang="en-US" dirty="0">
                              <a:solidFill>
                                <a:srgbClr val="00B050"/>
                              </a:solidFill>
                            </a:rPr>
                            <a:t>84</a:t>
                          </a:r>
                        </a:p>
                      </a:txBody>
                      <a:tcPr/>
                    </a:tc>
                    <a:tc>
                      <a:txBody>
                        <a:bodyPr/>
                        <a:lstStyle/>
                        <a:p>
                          <a:r>
                            <a:rPr lang="en-US" dirty="0">
                              <a:solidFill>
                                <a:srgbClr val="00B050"/>
                              </a:solidFill>
                            </a:rPr>
                            <a:t>30</a:t>
                          </a:r>
                        </a:p>
                      </a:txBody>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r>
                            <a:rPr lang="en-US" dirty="0"/>
                            <a:t>73</a:t>
                          </a:r>
                        </a:p>
                      </a:txBody>
                      <a:tcPr/>
                    </a:tc>
                    <a:tc>
                      <a:txBody>
                        <a:bodyPr/>
                        <a:lstStyle/>
                        <a:p>
                          <a:r>
                            <a:rPr lang="en-US" dirty="0"/>
                            <a:t>790</a:t>
                          </a:r>
                        </a:p>
                      </a:txBody>
                      <a:tcPr/>
                    </a:tc>
                    <a:tc>
                      <a:txBody>
                        <a:bodyPr/>
                        <a:lstStyle/>
                        <a:p>
                          <a:r>
                            <a:rPr lang="en-US" dirty="0"/>
                            <a:t>0.2</a:t>
                          </a:r>
                        </a:p>
                      </a:txBody>
                      <a:tcPr/>
                    </a:tc>
                    <a:tc>
                      <a:txBody>
                        <a:bodyPr/>
                        <a:lstStyle/>
                        <a:p>
                          <a:r>
                            <a:rPr lang="en-US" dirty="0">
                              <a:solidFill>
                                <a:schemeClr val="tx1"/>
                              </a:solidFill>
                            </a:rPr>
                            <a:t>0.5</a:t>
                          </a:r>
                        </a:p>
                      </a:txBody>
                      <a:tcPr/>
                    </a:tc>
                    <a:tc>
                      <a:txBody>
                        <a:bodyPr/>
                        <a:lstStyle/>
                        <a:p>
                          <a:endParaRPr lang="en-US"/>
                        </a:p>
                      </a:txBody>
                      <a:tcPr>
                        <a:blipFill>
                          <a:blip r:embed="rId3"/>
                          <a:stretch>
                            <a:fillRect l="-473958" t="-310345" r="-100000" b="-631034"/>
                          </a:stretch>
                        </a:blipFill>
                      </a:tcPr>
                    </a:tc>
                    <a:tc>
                      <a:txBody>
                        <a:bodyPr/>
                        <a:lstStyle/>
                        <a:p>
                          <a:r>
                            <a:rPr lang="en-US" dirty="0">
                              <a:solidFill>
                                <a:srgbClr val="00B050"/>
                              </a:solidFill>
                            </a:rPr>
                            <a:t>0.03</a:t>
                          </a:r>
                        </a:p>
                      </a:txBody>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r>
                            <a:rPr lang="en-US" dirty="0"/>
                            <a:t>531</a:t>
                          </a:r>
                        </a:p>
                      </a:txBody>
                      <a:tcPr/>
                    </a:tc>
                    <a:tc>
                      <a:txBody>
                        <a:bodyPr/>
                        <a:lstStyle/>
                        <a:p>
                          <a:r>
                            <a:rPr lang="en-US" dirty="0"/>
                            <a:t>120</a:t>
                          </a:r>
                        </a:p>
                      </a:txBody>
                      <a:tcPr/>
                    </a:tc>
                    <a:tc>
                      <a:txBody>
                        <a:bodyPr/>
                        <a:lstStyle/>
                        <a:p>
                          <a:r>
                            <a:rPr lang="en-US" dirty="0"/>
                            <a:t>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0.4</a:t>
                          </a:r>
                        </a:p>
                      </a:txBody>
                      <a:tcPr/>
                    </a:tc>
                    <a:tc>
                      <a:txBody>
                        <a:bodyPr/>
                        <a:lstStyle/>
                        <a:p>
                          <a:r>
                            <a:rPr lang="en-US" dirty="0">
                              <a:solidFill>
                                <a:srgbClr val="00B050"/>
                              </a:solidFill>
                            </a:rPr>
                            <a:t>0.02</a:t>
                          </a:r>
                        </a:p>
                      </a:txBody>
                      <a:tcPr/>
                    </a:tc>
                    <a:tc>
                      <a:txBody>
                        <a:bodyPr/>
                        <a:lstStyle/>
                        <a:p>
                          <a:r>
                            <a:rPr lang="en-US" dirty="0">
                              <a:solidFill>
                                <a:srgbClr val="00B050"/>
                              </a:solidFill>
                            </a:rPr>
                            <a:t>606</a:t>
                          </a:r>
                        </a:p>
                      </a:txBody>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r>
                            <a:rPr lang="en-US" dirty="0">
                              <a:solidFill>
                                <a:srgbClr val="00B050"/>
                              </a:solidFill>
                            </a:rPr>
                            <a:t>266</a:t>
                          </a:r>
                        </a:p>
                      </a:txBody>
                      <a:tcPr/>
                    </a:tc>
                    <a:tc>
                      <a:txBody>
                        <a:bodyPr/>
                        <a:lstStyle/>
                        <a:p>
                          <a:r>
                            <a:rPr lang="en-US" dirty="0">
                              <a:solidFill>
                                <a:srgbClr val="00B050"/>
                              </a:solidFill>
                            </a:rPr>
                            <a:t>123</a:t>
                          </a:r>
                        </a:p>
                      </a:txBody>
                      <a:tcPr/>
                    </a:tc>
                    <a:tc>
                      <a:txBody>
                        <a:bodyPr/>
                        <a:lstStyle/>
                        <a:p>
                          <a:r>
                            <a:rPr lang="en-US" dirty="0">
                              <a:solidFill>
                                <a:srgbClr val="00B050"/>
                              </a:solidFill>
                            </a:rPr>
                            <a:t>197</a:t>
                          </a:r>
                        </a:p>
                      </a:txBody>
                      <a:tcPr/>
                    </a:tc>
                    <a:tc>
                      <a:txBody>
                        <a:bodyPr/>
                        <a:lstStyle/>
                        <a:p>
                          <a:r>
                            <a:rPr lang="en-US" dirty="0">
                              <a:solidFill>
                                <a:srgbClr val="00B050"/>
                              </a:solidFill>
                            </a:rPr>
                            <a:t>64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4.3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0.6</a:t>
                          </a:r>
                        </a:p>
                      </a:txBody>
                      <a:tcPr/>
                    </a:tc>
                    <a:extLst>
                      <a:ext uri="{0D108BD9-81ED-4DB2-BD59-A6C34878D82A}">
                        <a16:rowId xmlns:a16="http://schemas.microsoft.com/office/drawing/2014/main" val="1009225115"/>
                      </a:ext>
                    </a:extLst>
                  </a:tr>
                  <a:tr h="365760">
                    <a:tc>
                      <a:txBody>
                        <a:bodyPr/>
                        <a:lstStyle/>
                        <a:p>
                          <a:r>
                            <a:rPr lang="en-US" dirty="0"/>
                            <a:t>C4</a:t>
                          </a:r>
                        </a:p>
                      </a:txBody>
                      <a:tcPr/>
                    </a:tc>
                    <a:tc>
                      <a:txBody>
                        <a:bodyPr/>
                        <a:lstStyle/>
                        <a:p>
                          <a:r>
                            <a:rPr lang="en-US" dirty="0"/>
                            <a:t>234</a:t>
                          </a:r>
                        </a:p>
                      </a:txBody>
                      <a:tcPr/>
                    </a:tc>
                    <a:tc>
                      <a:txBody>
                        <a:bodyPr/>
                        <a:lstStyle/>
                        <a:p>
                          <a:r>
                            <a:rPr lang="en-US" dirty="0"/>
                            <a:t>5028</a:t>
                          </a:r>
                        </a:p>
                      </a:txBody>
                      <a:tcPr/>
                    </a:tc>
                    <a:tc>
                      <a:txBody>
                        <a:bodyPr/>
                        <a:lstStyle/>
                        <a:p>
                          <a:r>
                            <a:rPr lang="en-US" dirty="0"/>
                            <a:t>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0.9</a:t>
                          </a:r>
                        </a:p>
                      </a:txBody>
                      <a:tcPr/>
                    </a:tc>
                    <a:extLst>
                      <a:ext uri="{0D108BD9-81ED-4DB2-BD59-A6C34878D82A}">
                        <a16:rowId xmlns:a16="http://schemas.microsoft.com/office/drawing/2014/main" val="3451088710"/>
                      </a:ext>
                    </a:extLst>
                  </a:tr>
                  <a:tr h="365760">
                    <a:tc>
                      <a:txBody>
                        <a:bodyPr/>
                        <a:lstStyle/>
                        <a:p>
                          <a:r>
                            <a:rPr lang="en-US" dirty="0"/>
                            <a:t>S4</a:t>
                          </a:r>
                        </a:p>
                      </a:txBody>
                      <a:tcPr/>
                    </a:tc>
                    <a:tc>
                      <a:txBody>
                        <a:bodyPr/>
                        <a:lstStyle/>
                        <a:p>
                          <a:r>
                            <a:rPr lang="en-US" dirty="0"/>
                            <a:t>239</a:t>
                          </a:r>
                        </a:p>
                      </a:txBody>
                      <a:tcPr/>
                    </a:tc>
                    <a:tc>
                      <a:txBody>
                        <a:bodyPr/>
                        <a:lstStyle/>
                        <a:p>
                          <a:r>
                            <a:rPr lang="en-US" dirty="0"/>
                            <a:t>2.5</a:t>
                          </a:r>
                        </a:p>
                      </a:txBody>
                      <a:tcPr/>
                    </a:tc>
                    <a:tc>
                      <a:txBody>
                        <a:bodyPr/>
                        <a:lstStyle/>
                        <a:p>
                          <a:r>
                            <a:rPr lang="en-US" dirty="0"/>
                            <a:t>0.1</a:t>
                          </a:r>
                        </a:p>
                      </a:txBody>
                      <a:tcPr/>
                    </a:tc>
                    <a:tc>
                      <a:txBody>
                        <a:bodyPr/>
                        <a:lstStyle/>
                        <a:p>
                          <a:r>
                            <a:rPr lang="en-US" dirty="0"/>
                            <a:t>26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15</a:t>
                          </a:r>
                        </a:p>
                      </a:txBody>
                      <a:tcPr/>
                    </a:tc>
                    <a:extLst>
                      <a:ext uri="{0D108BD9-81ED-4DB2-BD59-A6C34878D82A}">
                        <a16:rowId xmlns:a16="http://schemas.microsoft.com/office/drawing/2014/main" val="3803414857"/>
                      </a:ext>
                    </a:extLst>
                  </a:tr>
                  <a:tr h="365760">
                    <a:tc>
                      <a:txBody>
                        <a:bodyPr/>
                        <a:lstStyle/>
                        <a:p>
                          <a:r>
                            <a:rPr lang="en-US" dirty="0">
                              <a:solidFill>
                                <a:srgbClr val="00B050"/>
                              </a:solidFill>
                            </a:rPr>
                            <a:t>O4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62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49</a:t>
                          </a:r>
                        </a:p>
                      </a:txBody>
                      <a:tcPr/>
                    </a:tc>
                    <a:tc>
                      <a:txBody>
                        <a:bodyPr/>
                        <a:lstStyle/>
                        <a:p>
                          <a:r>
                            <a:rPr lang="en-US" dirty="0">
                              <a:solidFill>
                                <a:srgbClr val="00B050"/>
                              </a:solidFill>
                            </a:rPr>
                            <a:t>43</a:t>
                          </a:r>
                        </a:p>
                      </a:txBody>
                      <a:tcPr/>
                    </a:tc>
                    <a:tc>
                      <a:txBody>
                        <a:bodyPr/>
                        <a:lstStyle/>
                        <a:p>
                          <a:r>
                            <a:rPr lang="en-US" dirty="0">
                              <a:solidFill>
                                <a:srgbClr val="00B050"/>
                              </a:solidFill>
                            </a:rPr>
                            <a:t>21</a:t>
                          </a:r>
                        </a:p>
                      </a:txBody>
                      <a:tcPr/>
                    </a:tc>
                    <a:tc>
                      <a:txBody>
                        <a:bodyPr/>
                        <a:lstStyle/>
                        <a:p>
                          <a:r>
                            <a:rPr lang="en-US" dirty="0">
                              <a:solidFill>
                                <a:srgbClr val="00B050"/>
                              </a:solidFill>
                            </a:rPr>
                            <a:t>21</a:t>
                          </a:r>
                        </a:p>
                      </a:txBody>
                      <a:tcPr/>
                    </a:tc>
                    <a:tc>
                      <a:txBody>
                        <a:bodyPr/>
                        <a:lstStyle/>
                        <a:p>
                          <a:r>
                            <a:rPr lang="en-US" dirty="0">
                              <a:solidFill>
                                <a:srgbClr val="00B050"/>
                              </a:solidFill>
                            </a:rPr>
                            <a:t>0.4</a:t>
                          </a:r>
                        </a:p>
                      </a:txBody>
                      <a:tcPr/>
                    </a:tc>
                    <a:extLst>
                      <a:ext uri="{0D108BD9-81ED-4DB2-BD59-A6C34878D82A}">
                        <a16:rowId xmlns:a16="http://schemas.microsoft.com/office/drawing/2014/main" val="3716370922"/>
                      </a:ext>
                    </a:extLst>
                  </a:tr>
                  <a:tr h="365760">
                    <a:tc>
                      <a:txBody>
                        <a:bodyPr/>
                        <a:lstStyle/>
                        <a:p>
                          <a:r>
                            <a:rPr lang="en-US" dirty="0">
                              <a:solidFill>
                                <a:srgbClr val="00B050"/>
                              </a:solidFill>
                            </a:rPr>
                            <a:t>A4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2723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195</a:t>
                          </a:r>
                        </a:p>
                      </a:txBody>
                      <a:tcPr/>
                    </a:tc>
                    <a:tc>
                      <a:txBody>
                        <a:bodyPr/>
                        <a:lstStyle/>
                        <a:p>
                          <a:r>
                            <a:rPr lang="en-US" dirty="0">
                              <a:solidFill>
                                <a:srgbClr val="00B050"/>
                              </a:solidFill>
                            </a:rPr>
                            <a:t>0.1</a:t>
                          </a:r>
                        </a:p>
                      </a:txBody>
                      <a:tcPr/>
                    </a:tc>
                    <a:tc>
                      <a:txBody>
                        <a:bodyPr/>
                        <a:lstStyle/>
                        <a:p>
                          <a:r>
                            <a:rPr lang="en-US" dirty="0">
                              <a:solidFill>
                                <a:srgbClr val="00B050"/>
                              </a:solidFill>
                            </a:rPr>
                            <a:t>134</a:t>
                          </a:r>
                        </a:p>
                      </a:txBody>
                      <a:tcPr/>
                    </a:tc>
                    <a:tc>
                      <a:txBody>
                        <a:bodyPr/>
                        <a:lstStyle/>
                        <a:p>
                          <a:r>
                            <a:rPr lang="en-US" dirty="0">
                              <a:solidFill>
                                <a:srgbClr val="00B050"/>
                              </a:solidFill>
                            </a:rPr>
                            <a:t>3</a:t>
                          </a:r>
                        </a:p>
                      </a:txBody>
                      <a:tcPr/>
                    </a:tc>
                    <a:tc>
                      <a:txBody>
                        <a:bodyPr/>
                        <a:lstStyle/>
                        <a:p>
                          <a:r>
                            <a:rPr lang="en-US" dirty="0">
                              <a:solidFill>
                                <a:srgbClr val="00B050"/>
                              </a:solidFill>
                            </a:rPr>
                            <a:t>3</a:t>
                          </a:r>
                        </a:p>
                      </a:txBody>
                      <a:tcPr/>
                    </a:tc>
                    <a:extLst>
                      <a:ext uri="{0D108BD9-81ED-4DB2-BD59-A6C34878D82A}">
                        <a16:rowId xmlns:a16="http://schemas.microsoft.com/office/drawing/2014/main" val="3011766082"/>
                      </a:ext>
                    </a:extLst>
                  </a:tr>
                </a:tbl>
              </a:graphicData>
            </a:graphic>
          </p:graphicFrame>
        </mc:Fallback>
      </mc:AlternateContent>
      <p:sp>
        <p:nvSpPr>
          <p:cNvPr id="7" name="TextBox 6">
            <a:extLst>
              <a:ext uri="{FF2B5EF4-FFF2-40B4-BE49-F238E27FC236}">
                <a16:creationId xmlns:a16="http://schemas.microsoft.com/office/drawing/2014/main" id="{35DB6A3A-82A3-6070-3E71-19E5DDFCE228}"/>
              </a:ext>
            </a:extLst>
          </p:cNvPr>
          <p:cNvSpPr txBox="1"/>
          <p:nvPr/>
        </p:nvSpPr>
        <p:spPr>
          <a:xfrm>
            <a:off x="6836735" y="6071191"/>
            <a:ext cx="4517065" cy="369332"/>
          </a:xfrm>
          <a:prstGeom prst="rect">
            <a:avLst/>
          </a:prstGeom>
          <a:noFill/>
        </p:spPr>
        <p:txBody>
          <a:bodyPr wrap="square" rtlCol="0">
            <a:spAutoFit/>
          </a:bodyPr>
          <a:lstStyle/>
          <a:p>
            <a:r>
              <a:rPr lang="en-US" b="1" dirty="0">
                <a:solidFill>
                  <a:schemeClr val="accent6">
                    <a:lumMod val="50000"/>
                  </a:schemeClr>
                </a:solidFill>
              </a:rPr>
              <a:t>Conventional corn weed management</a:t>
            </a:r>
          </a:p>
        </p:txBody>
      </p:sp>
    </p:spTree>
    <p:extLst>
      <p:ext uri="{BB962C8B-B14F-4D97-AF65-F5344CB8AC3E}">
        <p14:creationId xmlns:p14="http://schemas.microsoft.com/office/powerpoint/2010/main" val="1245130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A2B2-D692-47D3-AB01-E0F42AE32850}"/>
              </a:ext>
            </a:extLst>
          </p:cNvPr>
          <p:cNvSpPr>
            <a:spLocks noGrp="1"/>
          </p:cNvSpPr>
          <p:nvPr>
            <p:ph type="title"/>
          </p:nvPr>
        </p:nvSpPr>
        <p:spPr>
          <a:xfrm>
            <a:off x="419100" y="326000"/>
            <a:ext cx="11353800" cy="1325563"/>
          </a:xfrm>
        </p:spPr>
        <p:txBody>
          <a:bodyPr/>
          <a:lstStyle/>
          <a:p>
            <a:r>
              <a:rPr lang="en-US" dirty="0"/>
              <a:t>Control efficacy required: 3-year &gt; 2-year &gt; 4-year </a:t>
            </a:r>
          </a:p>
        </p:txBody>
      </p:sp>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extLst>
              <p:ext uri="{D42A27DB-BD31-4B8C-83A1-F6EECF244321}">
                <p14:modId xmlns:p14="http://schemas.microsoft.com/office/powerpoint/2010/main" val="2028779086"/>
              </p:ext>
            </p:extLst>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r>
                        <a:rPr lang="en-US" dirty="0"/>
                        <a:t>253</a:t>
                      </a:r>
                    </a:p>
                  </a:txBody>
                  <a:tcPr/>
                </a:tc>
                <a:tc>
                  <a:txBody>
                    <a:bodyPr/>
                    <a:lstStyle/>
                    <a:p>
                      <a:r>
                        <a:rPr lang="en-US" dirty="0"/>
                        <a:t>701</a:t>
                      </a:r>
                    </a:p>
                  </a:txBody>
                  <a:tcPr/>
                </a:tc>
                <a:tc>
                  <a:txBody>
                    <a:bodyPr/>
                    <a:lstStyle/>
                    <a:p>
                      <a:r>
                        <a:rPr lang="en-US" dirty="0"/>
                        <a:t>448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61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0.8</a:t>
                      </a:r>
                    </a:p>
                  </a:txBody>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r>
                        <a:rPr lang="en-US" dirty="0"/>
                        <a:t>791</a:t>
                      </a:r>
                    </a:p>
                  </a:txBody>
                  <a:tcPr/>
                </a:tc>
                <a:tc>
                  <a:txBody>
                    <a:bodyPr/>
                    <a:lstStyle/>
                    <a:p>
                      <a:r>
                        <a:rPr lang="en-US" dirty="0"/>
                        <a:t>195</a:t>
                      </a:r>
                    </a:p>
                  </a:txBody>
                  <a:tcPr/>
                </a:tc>
                <a:tc>
                  <a:txBody>
                    <a:bodyPr/>
                    <a:lstStyle/>
                    <a:p>
                      <a:r>
                        <a:rPr lang="en-US" dirty="0"/>
                        <a:t>83</a:t>
                      </a:r>
                    </a:p>
                  </a:txBody>
                  <a:tcPr/>
                </a:tc>
                <a:tc>
                  <a:txBody>
                    <a:bodyPr/>
                    <a:lstStyle/>
                    <a:p>
                      <a:r>
                        <a:rPr lang="en-US" dirty="0">
                          <a:solidFill>
                            <a:srgbClr val="00B050"/>
                          </a:solidFill>
                        </a:rPr>
                        <a:t>1007</a:t>
                      </a:r>
                    </a:p>
                  </a:txBody>
                  <a:tcPr/>
                </a:tc>
                <a:tc>
                  <a:txBody>
                    <a:bodyPr/>
                    <a:lstStyle/>
                    <a:p>
                      <a:r>
                        <a:rPr lang="en-US" dirty="0">
                          <a:solidFill>
                            <a:srgbClr val="00B050"/>
                          </a:solidFill>
                        </a:rPr>
                        <a:t>1.4</a:t>
                      </a:r>
                    </a:p>
                  </a:txBody>
                  <a:tcPr/>
                </a:tc>
                <a:tc>
                  <a:txBody>
                    <a:bodyPr/>
                    <a:lstStyle/>
                    <a:p>
                      <a:r>
                        <a:rPr lang="en-US" dirty="0">
                          <a:solidFill>
                            <a:srgbClr val="00B050"/>
                          </a:solidFill>
                        </a:rPr>
                        <a:t>0.4</a:t>
                      </a:r>
                    </a:p>
                  </a:txBody>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r>
                        <a:rPr lang="en-US" dirty="0"/>
                        <a:t>245</a:t>
                      </a:r>
                    </a:p>
                  </a:txBody>
                  <a:tcPr/>
                </a:tc>
                <a:tc>
                  <a:txBody>
                    <a:bodyPr/>
                    <a:lstStyle/>
                    <a:p>
                      <a:r>
                        <a:rPr lang="en-US" dirty="0"/>
                        <a:t>3759</a:t>
                      </a:r>
                    </a:p>
                  </a:txBody>
                  <a:tcPr/>
                </a:tc>
                <a:tc>
                  <a:txBody>
                    <a:bodyPr/>
                    <a:lstStyle/>
                    <a:p>
                      <a:r>
                        <a:rPr lang="en-US" dirty="0"/>
                        <a:t>371</a:t>
                      </a:r>
                    </a:p>
                  </a:txBody>
                  <a:tcPr/>
                </a:tc>
                <a:tc>
                  <a:txBody>
                    <a:bodyPr/>
                    <a:lstStyle/>
                    <a:p>
                      <a:r>
                        <a:rPr lang="en-US" dirty="0">
                          <a:solidFill>
                            <a:schemeClr val="tx1"/>
                          </a:solidFill>
                        </a:rPr>
                        <a:t>96</a:t>
                      </a:r>
                    </a:p>
                  </a:txBody>
                  <a:tcPr/>
                </a:tc>
                <a:tc>
                  <a:txBody>
                    <a:bodyPr/>
                    <a:lstStyle/>
                    <a:p>
                      <a:r>
                        <a:rPr lang="en-US" dirty="0">
                          <a:solidFill>
                            <a:srgbClr val="00B050"/>
                          </a:solidFill>
                        </a:rPr>
                        <a:t>8</a:t>
                      </a:r>
                    </a:p>
                  </a:txBody>
                  <a:tcPr/>
                </a:tc>
                <a:tc>
                  <a:txBody>
                    <a:bodyPr/>
                    <a:lstStyle/>
                    <a:p>
                      <a:r>
                        <a:rPr lang="en-US" dirty="0">
                          <a:solidFill>
                            <a:srgbClr val="00B050"/>
                          </a:solidFill>
                        </a:rPr>
                        <a:t>3</a:t>
                      </a:r>
                    </a:p>
                  </a:txBody>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r>
                        <a:rPr lang="en-US" dirty="0"/>
                        <a:t>194</a:t>
                      </a:r>
                    </a:p>
                  </a:txBody>
                  <a:tcPr/>
                </a:tc>
                <a:tc>
                  <a:txBody>
                    <a:bodyPr/>
                    <a:lstStyle/>
                    <a:p>
                      <a:r>
                        <a:rPr lang="en-US" dirty="0"/>
                        <a:t>144</a:t>
                      </a:r>
                    </a:p>
                  </a:txBody>
                  <a:tcPr/>
                </a:tc>
                <a:tc>
                  <a:txBody>
                    <a:bodyPr/>
                    <a:lstStyle/>
                    <a:p>
                      <a:r>
                        <a:rPr lang="en-US" dirty="0"/>
                        <a:t>709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81</a:t>
                      </a:r>
                    </a:p>
                  </a:txBody>
                  <a:tcPr/>
                </a:tc>
                <a:tc>
                  <a:txBody>
                    <a:bodyPr/>
                    <a:lstStyle/>
                    <a:p>
                      <a:r>
                        <a:rPr lang="en-US" dirty="0">
                          <a:solidFill>
                            <a:srgbClr val="00B050"/>
                          </a:solidFill>
                        </a:rPr>
                        <a:t>65</a:t>
                      </a:r>
                    </a:p>
                  </a:txBody>
                  <a:tcPr/>
                </a:tc>
                <a:tc>
                  <a:txBody>
                    <a:bodyPr/>
                    <a:lstStyle/>
                    <a:p>
                      <a:r>
                        <a:rPr lang="en-US" dirty="0">
                          <a:solidFill>
                            <a:srgbClr val="00B050"/>
                          </a:solidFill>
                        </a:rPr>
                        <a:t>42</a:t>
                      </a:r>
                    </a:p>
                  </a:txBody>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r>
                        <a:rPr lang="en-US" dirty="0">
                          <a:solidFill>
                            <a:srgbClr val="00B050"/>
                          </a:solidFill>
                        </a:rPr>
                        <a:t>72</a:t>
                      </a:r>
                    </a:p>
                  </a:txBody>
                  <a:tcPr/>
                </a:tc>
                <a:tc>
                  <a:txBody>
                    <a:bodyPr/>
                    <a:lstStyle/>
                    <a:p>
                      <a:r>
                        <a:rPr lang="en-US" dirty="0">
                          <a:solidFill>
                            <a:srgbClr val="00B050"/>
                          </a:solidFill>
                        </a:rPr>
                        <a:t>46</a:t>
                      </a:r>
                    </a:p>
                  </a:txBody>
                  <a:tcPr/>
                </a:tc>
                <a:tc>
                  <a:txBody>
                    <a:bodyPr/>
                    <a:lstStyle/>
                    <a:p>
                      <a:r>
                        <a:rPr lang="en-US" dirty="0">
                          <a:solidFill>
                            <a:srgbClr val="00B050"/>
                          </a:solidFill>
                        </a:rPr>
                        <a:t>196</a:t>
                      </a:r>
                    </a:p>
                  </a:txBody>
                  <a:tcPr/>
                </a:tc>
                <a:tc>
                  <a:txBody>
                    <a:bodyPr/>
                    <a:lstStyle/>
                    <a:p>
                      <a:r>
                        <a:rPr lang="en-US" dirty="0">
                          <a:solidFill>
                            <a:srgbClr val="00B050"/>
                          </a:solidFill>
                        </a:rPr>
                        <a:t>87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5</a:t>
                      </a:r>
                    </a:p>
                  </a:txBody>
                  <a:tcPr/>
                </a:tc>
                <a:extLst>
                  <a:ext uri="{0D108BD9-81ED-4DB2-BD59-A6C34878D82A}">
                    <a16:rowId xmlns:a16="http://schemas.microsoft.com/office/drawing/2014/main" val="1009225115"/>
                  </a:ext>
                </a:extLst>
              </a:tr>
              <a:tr h="0">
                <a:tc>
                  <a:txBody>
                    <a:bodyPr/>
                    <a:lstStyle/>
                    <a:p>
                      <a:r>
                        <a:rPr lang="en-US" dirty="0"/>
                        <a:t>C4</a:t>
                      </a:r>
                    </a:p>
                  </a:txBody>
                  <a:tcPr/>
                </a:tc>
                <a:tc>
                  <a:txBody>
                    <a:bodyPr/>
                    <a:lstStyle/>
                    <a:p>
                      <a:r>
                        <a:rPr lang="en-US" dirty="0"/>
                        <a:t>1646</a:t>
                      </a:r>
                    </a:p>
                  </a:txBody>
                  <a:tcPr/>
                </a:tc>
                <a:tc>
                  <a:txBody>
                    <a:bodyPr/>
                    <a:lstStyle/>
                    <a:p>
                      <a:r>
                        <a:rPr lang="en-US" dirty="0"/>
                        <a:t>5567</a:t>
                      </a:r>
                    </a:p>
                  </a:txBody>
                  <a:tcPr/>
                </a:tc>
                <a:tc>
                  <a:txBody>
                    <a:bodyPr/>
                    <a:lstStyle/>
                    <a:p>
                      <a:r>
                        <a:rPr lang="en-US" dirty="0"/>
                        <a:t>148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51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7</a:t>
                      </a:r>
                    </a:p>
                  </a:txBody>
                  <a:tcPr/>
                </a:tc>
                <a:extLst>
                  <a:ext uri="{0D108BD9-81ED-4DB2-BD59-A6C34878D82A}">
                    <a16:rowId xmlns:a16="http://schemas.microsoft.com/office/drawing/2014/main" val="3451088710"/>
                  </a:ext>
                </a:extLst>
              </a:tr>
              <a:tr h="0">
                <a:tc>
                  <a:txBody>
                    <a:bodyPr/>
                    <a:lstStyle/>
                    <a:p>
                      <a:r>
                        <a:rPr lang="en-US" dirty="0"/>
                        <a:t>S4</a:t>
                      </a:r>
                    </a:p>
                  </a:txBody>
                  <a:tcPr/>
                </a:tc>
                <a:tc>
                  <a:txBody>
                    <a:bodyPr/>
                    <a:lstStyle/>
                    <a:p>
                      <a:r>
                        <a:rPr lang="en-US" dirty="0"/>
                        <a:t>71</a:t>
                      </a:r>
                    </a:p>
                  </a:txBody>
                  <a:tcPr/>
                </a:tc>
                <a:tc>
                  <a:txBody>
                    <a:bodyPr/>
                    <a:lstStyle/>
                    <a:p>
                      <a:r>
                        <a:rPr lang="en-US" dirty="0"/>
                        <a:t>18</a:t>
                      </a:r>
                    </a:p>
                  </a:txBody>
                  <a:tcPr/>
                </a:tc>
                <a:tc>
                  <a:txBody>
                    <a:bodyPr/>
                    <a:lstStyle/>
                    <a:p>
                      <a:r>
                        <a:rPr lang="en-US" dirty="0"/>
                        <a:t>0.6</a:t>
                      </a:r>
                    </a:p>
                  </a:txBody>
                  <a:tcPr/>
                </a:tc>
                <a:tc>
                  <a:txBody>
                    <a:bodyPr/>
                    <a:lstStyle/>
                    <a:p>
                      <a:r>
                        <a:rPr lang="en-US" dirty="0"/>
                        <a:t>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0.03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9</a:t>
                      </a:r>
                    </a:p>
                  </a:txBody>
                  <a:tcPr/>
                </a:tc>
                <a:extLst>
                  <a:ext uri="{0D108BD9-81ED-4DB2-BD59-A6C34878D82A}">
                    <a16:rowId xmlns:a16="http://schemas.microsoft.com/office/drawing/2014/main" val="3803414857"/>
                  </a:ext>
                </a:extLst>
              </a:tr>
              <a:tr h="0">
                <a:tc>
                  <a:txBody>
                    <a:bodyPr/>
                    <a:lstStyle/>
                    <a:p>
                      <a:r>
                        <a:rPr lang="en-US" dirty="0">
                          <a:solidFill>
                            <a:srgbClr val="00B050"/>
                          </a:solidFill>
                        </a:rPr>
                        <a:t>O4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65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99</a:t>
                      </a:r>
                    </a:p>
                  </a:txBody>
                  <a:tcPr/>
                </a:tc>
                <a:tc>
                  <a:txBody>
                    <a:bodyPr/>
                    <a:lstStyle/>
                    <a:p>
                      <a:r>
                        <a:rPr lang="en-US" dirty="0">
                          <a:solidFill>
                            <a:srgbClr val="00B050"/>
                          </a:solidFill>
                        </a:rPr>
                        <a:t>147</a:t>
                      </a:r>
                    </a:p>
                  </a:txBody>
                  <a:tcPr/>
                </a:tc>
                <a:tc>
                  <a:txBody>
                    <a:bodyPr/>
                    <a:lstStyle/>
                    <a:p>
                      <a:r>
                        <a:rPr lang="en-US" dirty="0">
                          <a:solidFill>
                            <a:srgbClr val="00B050"/>
                          </a:solidFill>
                        </a:rPr>
                        <a:t>75</a:t>
                      </a:r>
                    </a:p>
                  </a:txBody>
                  <a:tcPr/>
                </a:tc>
                <a:tc>
                  <a:txBody>
                    <a:bodyPr/>
                    <a:lstStyle/>
                    <a:p>
                      <a:r>
                        <a:rPr lang="en-US" dirty="0">
                          <a:solidFill>
                            <a:srgbClr val="00B050"/>
                          </a:solidFill>
                        </a:rPr>
                        <a:t>38</a:t>
                      </a:r>
                    </a:p>
                  </a:txBody>
                  <a:tcPr/>
                </a:tc>
                <a:tc>
                  <a:txBody>
                    <a:bodyPr/>
                    <a:lstStyle/>
                    <a:p>
                      <a:r>
                        <a:rPr lang="en-US" dirty="0">
                          <a:solidFill>
                            <a:srgbClr val="00B050"/>
                          </a:solidFill>
                        </a:rPr>
                        <a:t>6</a:t>
                      </a:r>
                    </a:p>
                  </a:txBody>
                  <a:tcPr/>
                </a:tc>
                <a:extLst>
                  <a:ext uri="{0D108BD9-81ED-4DB2-BD59-A6C34878D82A}">
                    <a16:rowId xmlns:a16="http://schemas.microsoft.com/office/drawing/2014/main" val="3716370922"/>
                  </a:ext>
                </a:extLst>
              </a:tr>
              <a:tr h="0">
                <a:tc>
                  <a:txBody>
                    <a:bodyPr/>
                    <a:lstStyle/>
                    <a:p>
                      <a:r>
                        <a:rPr lang="en-US" dirty="0">
                          <a:solidFill>
                            <a:srgbClr val="00B050"/>
                          </a:solidFill>
                        </a:rPr>
                        <a:t>A4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72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125</a:t>
                      </a:r>
                    </a:p>
                  </a:txBody>
                  <a:tcPr/>
                </a:tc>
                <a:tc>
                  <a:txBody>
                    <a:bodyPr/>
                    <a:lstStyle/>
                    <a:p>
                      <a:r>
                        <a:rPr lang="en-US" dirty="0">
                          <a:solidFill>
                            <a:srgbClr val="00B050"/>
                          </a:solidFill>
                        </a:rPr>
                        <a:t>2</a:t>
                      </a:r>
                    </a:p>
                  </a:txBody>
                  <a:tcPr/>
                </a:tc>
                <a:tc>
                  <a:txBody>
                    <a:bodyPr/>
                    <a:lstStyle/>
                    <a:p>
                      <a:r>
                        <a:rPr lang="en-US" dirty="0">
                          <a:solidFill>
                            <a:srgbClr val="00B050"/>
                          </a:solidFill>
                        </a:rPr>
                        <a:t>29</a:t>
                      </a:r>
                    </a:p>
                  </a:txBody>
                  <a:tcPr/>
                </a:tc>
                <a:tc>
                  <a:txBody>
                    <a:bodyPr/>
                    <a:lstStyle/>
                    <a:p>
                      <a:r>
                        <a:rPr lang="en-US" dirty="0">
                          <a:solidFill>
                            <a:srgbClr val="00B050"/>
                          </a:solidFill>
                        </a:rPr>
                        <a:t>1.6</a:t>
                      </a:r>
                    </a:p>
                  </a:txBody>
                  <a:tcPr/>
                </a:tc>
                <a:tc>
                  <a:txBody>
                    <a:bodyPr/>
                    <a:lstStyle/>
                    <a:p>
                      <a:r>
                        <a:rPr lang="en-US" dirty="0">
                          <a:solidFill>
                            <a:srgbClr val="00B050"/>
                          </a:solidFill>
                        </a:rPr>
                        <a:t>1.5</a:t>
                      </a:r>
                    </a:p>
                  </a:txBody>
                  <a:tcPr/>
                </a:tc>
                <a:extLst>
                  <a:ext uri="{0D108BD9-81ED-4DB2-BD59-A6C34878D82A}">
                    <a16:rowId xmlns:a16="http://schemas.microsoft.com/office/drawing/2014/main" val="3011766082"/>
                  </a:ext>
                </a:extLst>
              </a:tr>
            </a:tbl>
          </a:graphicData>
        </a:graphic>
      </p:graphicFrame>
      <p:sp>
        <p:nvSpPr>
          <p:cNvPr id="7" name="TextBox 6">
            <a:extLst>
              <a:ext uri="{FF2B5EF4-FFF2-40B4-BE49-F238E27FC236}">
                <a16:creationId xmlns:a16="http://schemas.microsoft.com/office/drawing/2014/main" id="{35DB6A3A-82A3-6070-3E71-19E5DDFCE228}"/>
              </a:ext>
            </a:extLst>
          </p:cNvPr>
          <p:cNvSpPr txBox="1"/>
          <p:nvPr/>
        </p:nvSpPr>
        <p:spPr>
          <a:xfrm>
            <a:off x="6836735" y="6071191"/>
            <a:ext cx="4517065" cy="369332"/>
          </a:xfrm>
          <a:prstGeom prst="rect">
            <a:avLst/>
          </a:prstGeom>
          <a:noFill/>
        </p:spPr>
        <p:txBody>
          <a:bodyPr wrap="square" rtlCol="0">
            <a:spAutoFit/>
          </a:bodyPr>
          <a:lstStyle/>
          <a:p>
            <a:r>
              <a:rPr lang="en-US" b="1" dirty="0">
                <a:solidFill>
                  <a:schemeClr val="accent6">
                    <a:lumMod val="50000"/>
                  </a:schemeClr>
                </a:solidFill>
              </a:rPr>
              <a:t>Low herbicide corn weed management</a:t>
            </a:r>
          </a:p>
        </p:txBody>
      </p:sp>
    </p:spTree>
    <p:extLst>
      <p:ext uri="{BB962C8B-B14F-4D97-AF65-F5344CB8AC3E}">
        <p14:creationId xmlns:p14="http://schemas.microsoft.com/office/powerpoint/2010/main" val="3917293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9983F-4E3A-4372-968C-903299DA6C9B}"/>
              </a:ext>
            </a:extLst>
          </p:cNvPr>
          <p:cNvSpPr>
            <a:spLocks noGrp="1"/>
          </p:cNvSpPr>
          <p:nvPr>
            <p:ph type="title"/>
          </p:nvPr>
        </p:nvSpPr>
        <p:spPr/>
        <p:txBody>
          <a:bodyPr/>
          <a:lstStyle/>
          <a:p>
            <a:r>
              <a:rPr lang="en-US" dirty="0"/>
              <a:t>Mature plant density threshold simulation</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E56B4DAE-DCA6-43AF-B4DA-B0397D719302}"/>
                  </a:ext>
                </a:extLst>
              </p:cNvPr>
              <p:cNvSpPr>
                <a:spLocks noGrp="1"/>
              </p:cNvSpPr>
              <p:nvPr>
                <p:ph idx="1"/>
              </p:nvPr>
            </p:nvSpPr>
            <p:spPr>
              <a:xfrm>
                <a:off x="838200" y="1825625"/>
                <a:ext cx="10515600" cy="4351338"/>
              </a:xfrm>
            </p:spPr>
            <p:txBody>
              <a:bodyPr>
                <a:normAutofit lnSpcReduction="10000"/>
              </a:bodyPr>
              <a:lstStyle/>
              <a:p>
                <a:r>
                  <a:rPr lang="en-US" sz="3600" dirty="0"/>
                  <a:t>Raw data: waterhemp vitals under the low efficacy control scenario</a:t>
                </a:r>
              </a:p>
              <a:p>
                <a:r>
                  <a:rPr lang="en-US" sz="3600" dirty="0"/>
                  <a:t>1 m</a:t>
                </a:r>
                <a:r>
                  <a:rPr lang="en-US" sz="3600" baseline="30000" dirty="0"/>
                  <a:t>2</a:t>
                </a:r>
                <a:r>
                  <a:rPr lang="en-US" sz="3600" dirty="0"/>
                  <a:t> theoretical plot with 10000 seeds in the 0 – 2 cm soil stratum at model year 0</a:t>
                </a:r>
              </a:p>
              <a:p>
                <a:r>
                  <a:rPr lang="en-US" sz="3600" dirty="0"/>
                  <a:t>Retrospective manipulation: </a:t>
                </a:r>
              </a:p>
              <a:p>
                <a:pPr marL="0" indent="0">
                  <a:buNone/>
                </a:pPr>
                <a:r>
                  <a:rPr lang="en-US" sz="3600" i="1" dirty="0"/>
                  <a:t>What are the </a:t>
                </a:r>
                <a:r>
                  <a:rPr lang="en-US" sz="3600" b="1" i="1" dirty="0">
                    <a:solidFill>
                      <a:srgbClr val="7030A0"/>
                    </a:solidFill>
                  </a:rPr>
                  <a:t>mature plant density thresholds </a:t>
                </a:r>
                <a:r>
                  <a:rPr lang="en-US" sz="3600" i="1" dirty="0"/>
                  <a:t>(plant m</a:t>
                </a:r>
                <a:r>
                  <a:rPr lang="en-US" sz="3600" i="1" baseline="30000" dirty="0"/>
                  <a:t>-1</a:t>
                </a:r>
                <a:r>
                  <a:rPr lang="en-US" sz="3600" i="1" dirty="0"/>
                  <a:t>) of waterhemp cohorts 1 through 3 in corn and soybean phases for annualized </a:t>
                </a:r>
                <a14:m>
                  <m:oMath xmlns:m="http://schemas.openxmlformats.org/officeDocument/2006/math">
                    <m:r>
                      <a:rPr lang="en-US" sz="3600" i="1" smtClean="0">
                        <a:latin typeface="Cambria Math" panose="02040503050406030204" pitchFamily="18" charset="0"/>
                        <a:ea typeface="Cambria Math" panose="02040503050406030204" pitchFamily="18" charset="0"/>
                      </a:rPr>
                      <m:t>𝜆</m:t>
                    </m:r>
                    <m:r>
                      <a:rPr lang="en-US" sz="3600" i="1" smtClean="0">
                        <a:latin typeface="Cambria Math" panose="02040503050406030204" pitchFamily="18" charset="0"/>
                        <a:ea typeface="Cambria Math" panose="02040503050406030204" pitchFamily="18" charset="0"/>
                      </a:rPr>
                      <m:t>≈1</m:t>
                    </m:r>
                  </m:oMath>
                </a14:m>
                <a:endParaRPr lang="en-US" sz="3600" i="1" dirty="0"/>
              </a:p>
            </p:txBody>
          </p:sp>
        </mc:Choice>
        <mc:Fallback xmlns="">
          <p:sp>
            <p:nvSpPr>
              <p:cNvPr id="4" name="Content Placeholder 2">
                <a:extLst>
                  <a:ext uri="{FF2B5EF4-FFF2-40B4-BE49-F238E27FC236}">
                    <a16:creationId xmlns:a16="http://schemas.microsoft.com/office/drawing/2014/main" id="{E56B4DAE-DCA6-43AF-B4DA-B0397D719302}"/>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809" t="-4360" r="-1568"/>
                </a:stretch>
              </a:blipFill>
            </p:spPr>
            <p:txBody>
              <a:bodyPr/>
              <a:lstStyle/>
              <a:p>
                <a:r>
                  <a:rPr lang="en-US">
                    <a:noFill/>
                  </a:rPr>
                  <a:t> </a:t>
                </a:r>
              </a:p>
            </p:txBody>
          </p:sp>
        </mc:Fallback>
      </mc:AlternateContent>
    </p:spTree>
    <p:extLst>
      <p:ext uri="{BB962C8B-B14F-4D97-AF65-F5344CB8AC3E}">
        <p14:creationId xmlns:p14="http://schemas.microsoft.com/office/powerpoint/2010/main" val="26353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CD1D181-B325-423B-A9DF-C61E9A053655}"/>
              </a:ext>
            </a:extLst>
          </p:cNvPr>
          <p:cNvSpPr txBox="1"/>
          <p:nvPr/>
        </p:nvSpPr>
        <p:spPr>
          <a:xfrm>
            <a:off x="6835588" y="788962"/>
            <a:ext cx="5706705" cy="35394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Mature plant density thresholds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defRPr/>
            </a:pPr>
            <a:r>
              <a:rPr lang="en-US" sz="2800" dirty="0">
                <a:solidFill>
                  <a:prstClr val="black"/>
                </a:solidFill>
                <a:latin typeface="Calibri" panose="020F0502020204030204"/>
              </a:rPr>
              <a:t>Corn: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4-year &gt; </a:t>
            </a:r>
            <a:r>
              <a:rPr lang="en-US" sz="2800" dirty="0">
                <a:solidFill>
                  <a:prstClr val="black"/>
                </a:solidFill>
              </a:rPr>
              <a:t>2-year &gt; 3-year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2800" dirty="0">
                <a:solidFill>
                  <a:prstClr val="black"/>
                </a:solidFill>
                <a:latin typeface="Calibri" panose="020F0502020204030204"/>
              </a:rPr>
              <a:t>Soybean: 2-year &gt; 4-year &gt; 3-year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Oat: 3-year &gt; 4-year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descr="Figure 3: Population size at the end of a rotation cycle over 100 rotational cycles (the 2-year rotation ended at the soybean phase, the 3-year rotation ended at the oat phase, and the 4-year rotation ended at the alfalfa phase). All simulations started with a seed column of 10000 female seeds in the top 0 - 2 cm soil stratum and 0 female seed in the bottom 2 - 20 cm soil stratum. The simulation applied improved weed control efficacy on cohorts 1 through 3 in corn and soybean only. The relationships of aboveground mass and fecundity in Nguyen and Liebman (2022a) were used to estimate cohort-based fecundity. It was expected that no waterhemp cohorts in any crop environments but only the cohorts 1 through 3 in corn and soybean had their survival rates manipulated to find the mature plant density thresholds. However, additional control efficacy was needed in some crop phases outside of the expected groups to reduced the mature plant densities. The crop phases marked with an asterik (*) are where control measures extended beyond the expected cohorts within the expected crop environments would be neccessary. Each panel was annotated with the average fecundity thresholds for the first three waterhemp cohorts in corn and soybean followed by the whole crop phase. The crop phases marked with an inverted comma (’) are where no additional control was applied. The red horizontal line marks lambda = 1.">
            <a:extLst>
              <a:ext uri="{FF2B5EF4-FFF2-40B4-BE49-F238E27FC236}">
                <a16:creationId xmlns:a16="http://schemas.microsoft.com/office/drawing/2014/main" id="{EEE1ABD4-ADAC-2F2F-C406-4DECEF28C5F1}"/>
              </a:ext>
            </a:extLst>
          </p:cNvPr>
          <p:cNvPicPr/>
          <p:nvPr/>
        </p:nvPicPr>
        <p:blipFill>
          <a:blip r:embed="rId3"/>
          <a:stretch>
            <a:fillRect/>
          </a:stretch>
        </p:blipFill>
        <p:spPr bwMode="auto">
          <a:xfrm>
            <a:off x="493776" y="272796"/>
            <a:ext cx="6341812" cy="6312408"/>
          </a:xfrm>
          <a:prstGeom prst="rect">
            <a:avLst/>
          </a:prstGeom>
          <a:noFill/>
          <a:ln w="9525">
            <a:noFill/>
            <a:headEnd/>
            <a:tailEnd/>
          </a:ln>
        </p:spPr>
      </p:pic>
    </p:spTree>
    <p:extLst>
      <p:ext uri="{BB962C8B-B14F-4D97-AF65-F5344CB8AC3E}">
        <p14:creationId xmlns:p14="http://schemas.microsoft.com/office/powerpoint/2010/main" val="2556823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A2B2-D692-47D3-AB01-E0F42AE32850}"/>
              </a:ext>
            </a:extLst>
          </p:cNvPr>
          <p:cNvSpPr>
            <a:spLocks noGrp="1"/>
          </p:cNvSpPr>
          <p:nvPr>
            <p:ph type="title"/>
          </p:nvPr>
        </p:nvSpPr>
        <p:spPr>
          <a:xfrm>
            <a:off x="419100" y="326000"/>
            <a:ext cx="11353800" cy="1325563"/>
          </a:xfrm>
        </p:spPr>
        <p:txBody>
          <a:bodyPr/>
          <a:lstStyle/>
          <a:p>
            <a:r>
              <a:rPr lang="en-US" dirty="0"/>
              <a:t>Control efficacy required: 3-year &gt; 4-year &gt; 2-year</a:t>
            </a:r>
          </a:p>
        </p:txBody>
      </p:sp>
      <mc:AlternateContent xmlns:mc="http://schemas.openxmlformats.org/markup-compatibility/2006" xmlns:a14="http://schemas.microsoft.com/office/drawing/2010/main">
        <mc:Choice Requires="a14">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r>
                            <a:rPr lang="en-US" dirty="0"/>
                            <a:t>7.1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7.8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−2</m:t>
                                  </m:r>
                                </m:sup>
                              </m:sSup>
                            </m:oMath>
                          </a14:m>
                          <a:endParaRPr lang="en-US" dirty="0"/>
                        </a:p>
                      </a:txBody>
                      <a:tcPr/>
                    </a:tc>
                    <a:tc>
                      <a:txBody>
                        <a:bodyPr/>
                        <a:lstStyle/>
                        <a:p>
                          <a:r>
                            <a:rPr lang="en-US" dirty="0"/>
                            <a:t>1.7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7.8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7.8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2.0</a:t>
                          </a:r>
                          <a:r>
                            <a:rPr lang="en-US" baseline="0" dirty="0">
                              <a:solidFill>
                                <a:srgbClr val="00B050"/>
                              </a:solidFill>
                            </a:rPr>
                            <a:t> </a:t>
                          </a:r>
                          <a:r>
                            <a:rPr lang="en-US" dirty="0">
                              <a:solidFill>
                                <a:srgbClr val="00B050"/>
                              </a:solidFill>
                            </a:rPr>
                            <a:t>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r>
                            <a:rPr lang="en-US" dirty="0"/>
                            <a:t>5.3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−1</m:t>
                                  </m:r>
                                </m:sup>
                              </m:sSup>
                            </m:oMath>
                          </a14:m>
                          <a:endParaRPr lang="en-US" dirty="0"/>
                        </a:p>
                      </a:txBody>
                      <a:tcPr/>
                    </a:tc>
                    <a:tc>
                      <a:txBody>
                        <a:bodyPr/>
                        <a:lstStyle/>
                        <a:p>
                          <a:r>
                            <a:rPr lang="en-US" dirty="0"/>
                            <a:t>1.3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3.8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−2</m:t>
                                  </m:r>
                                </m:sup>
                              </m:sSup>
                            </m:oMath>
                          </a14:m>
                          <a:endParaRPr lang="en-US" dirty="0"/>
                        </a:p>
                      </a:txBody>
                      <a:tcPr/>
                    </a:tc>
                    <a:tc>
                      <a:txBody>
                        <a:bodyPr/>
                        <a:lstStyle/>
                        <a:p>
                          <a:r>
                            <a:rPr lang="en-US" dirty="0">
                              <a:solidFill>
                                <a:srgbClr val="00B050"/>
                              </a:solidFill>
                            </a:rPr>
                            <a:t>6.1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1.3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1.7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r>
                            <a:rPr lang="en-US" dirty="0"/>
                            <a:t>4.3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r>
                            <a:rPr lang="en-US" dirty="0"/>
                            <a:t>3.8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4.3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−6</m:t>
                                  </m:r>
                                </m:sup>
                              </m:sSup>
                            </m:oMath>
                          </a14:m>
                          <a:endParaRPr lang="en-US" dirty="0"/>
                        </a:p>
                      </a:txBody>
                      <a:tcPr/>
                    </a:tc>
                    <a:tc>
                      <a:txBody>
                        <a:bodyPr/>
                        <a:lstStyle/>
                        <a:p>
                          <a:r>
                            <a:rPr lang="en-US" dirty="0"/>
                            <a:t>7.1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−5</m:t>
                                  </m:r>
                                </m:sup>
                              </m:sSup>
                            </m:oMath>
                          </a14:m>
                          <a:endParaRPr lang="en-US" dirty="0"/>
                        </a:p>
                      </a:txBody>
                      <a:tcPr/>
                    </a:tc>
                    <a:tc>
                      <a:txBody>
                        <a:bodyPr/>
                        <a:lstStyle/>
                        <a:p>
                          <a:r>
                            <a:rPr lang="en-US" dirty="0"/>
                            <a:t>4.3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−6</m:t>
                                  </m:r>
                                </m:sup>
                              </m:sSup>
                            </m:oMath>
                          </a14:m>
                          <a:endParaRPr lang="en-US" dirty="0"/>
                        </a:p>
                      </a:txBody>
                      <a:tcPr/>
                    </a:tc>
                    <a:tc>
                      <a:txBody>
                        <a:bodyPr/>
                        <a:lstStyle/>
                        <a:p>
                          <a:r>
                            <a:rPr lang="en-US" dirty="0"/>
                            <a:t>4.3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−6</m:t>
                                  </m:r>
                                </m:sup>
                              </m:sSup>
                            </m:oMath>
                          </a14:m>
                          <a:endParaRPr lang="en-US" dirty="0"/>
                        </a:p>
                      </a:txBody>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r>
                            <a:rPr lang="en-US" dirty="0"/>
                            <a:t>4.4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8.7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r>
                            <a:rPr lang="en-US" dirty="0"/>
                            <a:t>2.2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−5</m:t>
                                  </m:r>
                                </m:sup>
                              </m:sSup>
                            </m:oMath>
                          </a14:m>
                          <a:endParaRPr lang="en-US" dirty="0"/>
                        </a:p>
                      </a:txBody>
                      <a:tcPr/>
                    </a:tc>
                    <a:tc>
                      <a:txBody>
                        <a:bodyPr/>
                        <a:lstStyle/>
                        <a:p>
                          <a:r>
                            <a:rPr lang="en-US" dirty="0"/>
                            <a:t>3.8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−5</m:t>
                                  </m:r>
                                </m:sup>
                              </m:sSup>
                            </m:oMath>
                          </a14:m>
                          <a:endParaRPr lang="en-US" dirty="0"/>
                        </a:p>
                      </a:txBody>
                      <a:tcPr/>
                    </a:tc>
                    <a:tc>
                      <a:txBody>
                        <a:bodyPr/>
                        <a:lstStyle/>
                        <a:p>
                          <a:r>
                            <a:rPr lang="en-US" dirty="0"/>
                            <a:t>8.3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−5</m:t>
                                  </m:r>
                                </m:sup>
                              </m:sSup>
                            </m:oMath>
                          </a14:m>
                          <a:endParaRPr lang="en-US" dirty="0"/>
                        </a:p>
                      </a:txBody>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r>
                            <a:rPr lang="en-US" dirty="0">
                              <a:solidFill>
                                <a:schemeClr val="tx1"/>
                              </a:solidFill>
                            </a:rPr>
                            <a:t>2.0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−1</m:t>
                                  </m:r>
                                </m:sup>
                              </m:sSup>
                            </m:oMath>
                          </a14:m>
                          <a:endParaRPr lang="en-US" dirty="0">
                            <a:solidFill>
                              <a:schemeClr val="tx1"/>
                            </a:solidFill>
                          </a:endParaRPr>
                        </a:p>
                      </a:txBody>
                      <a:tcPr/>
                    </a:tc>
                    <a:tc>
                      <a:txBody>
                        <a:bodyPr/>
                        <a:lstStyle/>
                        <a:p>
                          <a:r>
                            <a:rPr lang="en-US" dirty="0">
                              <a:solidFill>
                                <a:schemeClr val="tx1"/>
                              </a:solidFill>
                            </a:rPr>
                            <a:t>3.6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−1</m:t>
                                  </m:r>
                                </m:sup>
                              </m:sSup>
                            </m:oMath>
                          </a14:m>
                          <a:endParaRPr lang="en-US" dirty="0">
                            <a:solidFill>
                              <a:schemeClr val="tx1"/>
                            </a:solidFill>
                          </a:endParaRPr>
                        </a:p>
                      </a:txBody>
                      <a:tcPr/>
                    </a:tc>
                    <a:tc>
                      <a:txBody>
                        <a:bodyPr/>
                        <a:lstStyle/>
                        <a:p>
                          <a:r>
                            <a:rPr lang="en-US" dirty="0">
                              <a:solidFill>
                                <a:srgbClr val="00B050"/>
                              </a:solidFill>
                            </a:rPr>
                            <a:t>2.3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1.5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9.6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2.0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extLst>
                      <a:ext uri="{0D108BD9-81ED-4DB2-BD59-A6C34878D82A}">
                        <a16:rowId xmlns:a16="http://schemas.microsoft.com/office/drawing/2014/main" val="1009225115"/>
                      </a:ext>
                    </a:extLst>
                  </a:tr>
                  <a:tr h="0">
                    <a:tc>
                      <a:txBody>
                        <a:bodyPr/>
                        <a:lstStyle/>
                        <a:p>
                          <a:r>
                            <a:rPr lang="en-US" dirty="0"/>
                            <a:t>C4</a:t>
                          </a:r>
                        </a:p>
                      </a:txBody>
                      <a:tcPr/>
                    </a:tc>
                    <a:tc>
                      <a:txBody>
                        <a:bodyPr/>
                        <a:lstStyle/>
                        <a:p>
                          <a:r>
                            <a:rPr lang="en-US" dirty="0"/>
                            <a:t>3.4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3.1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−1</m:t>
                                  </m:r>
                                </m:sup>
                              </m:sSup>
                            </m:oMath>
                          </a14:m>
                          <a:endParaRPr lang="en-US" dirty="0"/>
                        </a:p>
                      </a:txBody>
                      <a:tcPr/>
                    </a:tc>
                    <a:tc>
                      <a:txBody>
                        <a:bodyPr/>
                        <a:lstStyle/>
                        <a:p>
                          <a:r>
                            <a:rPr lang="en-US" dirty="0"/>
                            <a:t>3.5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1.7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−3</m:t>
                                  </m:r>
                                </m:sup>
                              </m:sSup>
                            </m:oMath>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1.7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−3</m:t>
                                  </m:r>
                                </m:sup>
                              </m:sSup>
                            </m:oMath>
                          </a14:m>
                          <a:endParaRPr lang="en-US" dirty="0">
                            <a:solidFill>
                              <a:schemeClr val="tx1"/>
                            </a:solidFill>
                          </a:endParaRPr>
                        </a:p>
                      </a:txBody>
                      <a:tcPr/>
                    </a:tc>
                    <a:extLst>
                      <a:ext uri="{0D108BD9-81ED-4DB2-BD59-A6C34878D82A}">
                        <a16:rowId xmlns:a16="http://schemas.microsoft.com/office/drawing/2014/main" val="3451088710"/>
                      </a:ext>
                    </a:extLst>
                  </a:tr>
                  <a:tr h="0">
                    <a:tc>
                      <a:txBody>
                        <a:bodyPr/>
                        <a:lstStyle/>
                        <a:p>
                          <a:r>
                            <a:rPr lang="en-US" dirty="0"/>
                            <a:t>S4</a:t>
                          </a:r>
                        </a:p>
                      </a:txBody>
                      <a:tcPr/>
                    </a:tc>
                    <a:tc>
                      <a:txBody>
                        <a:bodyPr/>
                        <a:lstStyle/>
                        <a:p>
                          <a:r>
                            <a:rPr lang="en-US" dirty="0"/>
                            <a:t>1.7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r>
                            <a:rPr lang="en-US" dirty="0"/>
                            <a:t>3.4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r>
                            <a:rPr lang="en-US" dirty="0"/>
                            <a:t>8.5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−6</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2.9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2.9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−4</m:t>
                                  </m:r>
                                </m:sup>
                              </m:sSup>
                            </m:oMath>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2.9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−4</m:t>
                                  </m:r>
                                </m:sup>
                              </m:sSup>
                            </m:oMath>
                          </a14:m>
                          <a:endParaRPr lang="en-US" dirty="0">
                            <a:solidFill>
                              <a:schemeClr val="tx1"/>
                            </a:solidFill>
                          </a:endParaRPr>
                        </a:p>
                      </a:txBody>
                      <a:tcPr/>
                    </a:tc>
                    <a:extLst>
                      <a:ext uri="{0D108BD9-81ED-4DB2-BD59-A6C34878D82A}">
                        <a16:rowId xmlns:a16="http://schemas.microsoft.com/office/drawing/2014/main" val="3803414857"/>
                      </a:ext>
                    </a:extLst>
                  </a:tr>
                  <a:tr h="0">
                    <a:tc>
                      <a:txBody>
                        <a:bodyPr/>
                        <a:lstStyle/>
                        <a:p>
                          <a:r>
                            <a:rPr lang="en-US" dirty="0">
                              <a:solidFill>
                                <a:srgbClr val="00B050"/>
                              </a:solidFill>
                            </a:rPr>
                            <a:t>O4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3.4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1.2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6.7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4.1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4.0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−3</m:t>
                                  </m:r>
                                </m:sup>
                              </m:sSup>
                            </m:oMath>
                          </a14:m>
                          <a:endParaRPr lang="en-US" dirty="0">
                            <a:solidFill>
                              <a:srgbClr val="00B050"/>
                            </a:solidFill>
                          </a:endParaRPr>
                        </a:p>
                      </a:txBody>
                      <a:tcPr/>
                    </a:tc>
                    <a:extLst>
                      <a:ext uri="{0D108BD9-81ED-4DB2-BD59-A6C34878D82A}">
                        <a16:rowId xmlns:a16="http://schemas.microsoft.com/office/drawing/2014/main" val="3716370922"/>
                      </a:ext>
                    </a:extLst>
                  </a:tr>
                  <a:tr h="0">
                    <a:tc>
                      <a:txBody>
                        <a:bodyPr/>
                        <a:lstStyle/>
                        <a:p>
                          <a:r>
                            <a:rPr lang="en-US" dirty="0">
                              <a:solidFill>
                                <a:srgbClr val="00B050"/>
                              </a:solidFill>
                            </a:rPr>
                            <a:t>A4</a:t>
                          </a:r>
                        </a:p>
                      </a:txBody>
                      <a:tcPr/>
                    </a:tc>
                    <a:tc>
                      <a:txBody>
                        <a:bodyPr/>
                        <a:lstStyle/>
                        <a:p>
                          <a:r>
                            <a:rPr lang="en-US" dirty="0">
                              <a:solidFill>
                                <a:srgbClr val="00B050"/>
                              </a:solidFill>
                            </a:rPr>
                            <a:t>4.2</a:t>
                          </a:r>
                        </a:p>
                      </a:txBody>
                      <a:tcPr/>
                    </a:tc>
                    <a:tc>
                      <a:txBody>
                        <a:bodyPr/>
                        <a:lstStyle/>
                        <a:p>
                          <a:r>
                            <a:rPr lang="en-US" dirty="0">
                              <a:solidFill>
                                <a:srgbClr val="00B050"/>
                              </a:solidFill>
                            </a:rPr>
                            <a:t>9.6</a:t>
                          </a:r>
                        </a:p>
                      </a:txBody>
                      <a:tcPr/>
                    </a:tc>
                    <a:tc>
                      <a:txBody>
                        <a:bodyPr/>
                        <a:lstStyle/>
                        <a:p>
                          <a:r>
                            <a:rPr lang="en-US" dirty="0">
                              <a:solidFill>
                                <a:srgbClr val="00B050"/>
                              </a:solidFill>
                            </a:rPr>
                            <a:t>8.2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7.3</a:t>
                          </a:r>
                        </a:p>
                      </a:txBody>
                      <a:tcPr/>
                    </a:tc>
                    <a:tc>
                      <a:txBody>
                        <a:bodyPr/>
                        <a:lstStyle/>
                        <a:p>
                          <a:r>
                            <a:rPr lang="en-US" dirty="0">
                              <a:solidFill>
                                <a:srgbClr val="00B050"/>
                              </a:solidFill>
                            </a:rPr>
                            <a:t>1.8</a:t>
                          </a:r>
                        </a:p>
                      </a:txBody>
                      <a:tcPr/>
                    </a:tc>
                    <a:tc>
                      <a:txBody>
                        <a:bodyPr/>
                        <a:lstStyle/>
                        <a:p>
                          <a:r>
                            <a:rPr lang="en-US" dirty="0">
                              <a:solidFill>
                                <a:srgbClr val="00B050"/>
                              </a:solidFill>
                            </a:rPr>
                            <a:t>0.5</a:t>
                          </a:r>
                        </a:p>
                      </a:txBody>
                      <a:tcPr/>
                    </a:tc>
                    <a:extLst>
                      <a:ext uri="{0D108BD9-81ED-4DB2-BD59-A6C34878D82A}">
                        <a16:rowId xmlns:a16="http://schemas.microsoft.com/office/drawing/2014/main" val="3011766082"/>
                      </a:ext>
                    </a:extLst>
                  </a:tr>
                </a:tbl>
              </a:graphicData>
            </a:graphic>
          </p:graphicFrame>
        </mc:Choice>
        <mc:Fallback xmlns="">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endParaRPr lang="en-US"/>
                        </a:p>
                      </a:txBody>
                      <a:tcPr>
                        <a:blipFill>
                          <a:blip r:embed="rId3"/>
                          <a:stretch>
                            <a:fillRect l="-77895" t="-103333" r="-503158" b="-803333"/>
                          </a:stretch>
                        </a:blipFill>
                      </a:tcPr>
                    </a:tc>
                    <a:tc>
                      <a:txBody>
                        <a:bodyPr/>
                        <a:lstStyle/>
                        <a:p>
                          <a:endParaRPr lang="en-US"/>
                        </a:p>
                      </a:txBody>
                      <a:tcPr>
                        <a:blipFill>
                          <a:blip r:embed="rId3"/>
                          <a:stretch>
                            <a:fillRect l="-176042" t="-103333" r="-397917" b="-803333"/>
                          </a:stretch>
                        </a:blipFill>
                      </a:tcPr>
                    </a:tc>
                    <a:tc>
                      <a:txBody>
                        <a:bodyPr/>
                        <a:lstStyle/>
                        <a:p>
                          <a:endParaRPr lang="en-US"/>
                        </a:p>
                      </a:txBody>
                      <a:tcPr>
                        <a:blipFill>
                          <a:blip r:embed="rId3"/>
                          <a:stretch>
                            <a:fillRect l="-278947" t="-103333" r="-302105" b="-803333"/>
                          </a:stretch>
                        </a:blipFill>
                      </a:tcPr>
                    </a:tc>
                    <a:tc>
                      <a:txBody>
                        <a:bodyPr/>
                        <a:lstStyle/>
                        <a:p>
                          <a:endParaRPr lang="en-US"/>
                        </a:p>
                      </a:txBody>
                      <a:tcPr>
                        <a:blipFill>
                          <a:blip r:embed="rId3"/>
                          <a:stretch>
                            <a:fillRect l="-378947" t="-103333" r="-202105" b="-803333"/>
                          </a:stretch>
                        </a:blipFill>
                      </a:tcPr>
                    </a:tc>
                    <a:tc>
                      <a:txBody>
                        <a:bodyPr/>
                        <a:lstStyle/>
                        <a:p>
                          <a:endParaRPr lang="en-US"/>
                        </a:p>
                      </a:txBody>
                      <a:tcPr>
                        <a:blipFill>
                          <a:blip r:embed="rId3"/>
                          <a:stretch>
                            <a:fillRect l="-473958" t="-103333" r="-100000" b="-803333"/>
                          </a:stretch>
                        </a:blipFill>
                      </a:tcPr>
                    </a:tc>
                    <a:tc>
                      <a:txBody>
                        <a:bodyPr/>
                        <a:lstStyle/>
                        <a:p>
                          <a:endParaRPr lang="en-US"/>
                        </a:p>
                      </a:txBody>
                      <a:tcPr>
                        <a:blipFill>
                          <a:blip r:embed="rId3"/>
                          <a:stretch>
                            <a:fillRect l="-580000" t="-103333" r="-1053" b="-803333"/>
                          </a:stretch>
                        </a:blipFill>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endParaRPr lang="en-US"/>
                        </a:p>
                      </a:txBody>
                      <a:tcPr>
                        <a:blipFill>
                          <a:blip r:embed="rId3"/>
                          <a:stretch>
                            <a:fillRect l="-77895" t="-210345" r="-503158" b="-731034"/>
                          </a:stretch>
                        </a:blipFill>
                      </a:tcPr>
                    </a:tc>
                    <a:tc>
                      <a:txBody>
                        <a:bodyPr/>
                        <a:lstStyle/>
                        <a:p>
                          <a:endParaRPr lang="en-US"/>
                        </a:p>
                      </a:txBody>
                      <a:tcPr>
                        <a:blipFill>
                          <a:blip r:embed="rId3"/>
                          <a:stretch>
                            <a:fillRect l="-176042" t="-210345" r="-397917" b="-731034"/>
                          </a:stretch>
                        </a:blipFill>
                      </a:tcPr>
                    </a:tc>
                    <a:tc>
                      <a:txBody>
                        <a:bodyPr/>
                        <a:lstStyle/>
                        <a:p>
                          <a:endParaRPr lang="en-US"/>
                        </a:p>
                      </a:txBody>
                      <a:tcPr>
                        <a:blipFill>
                          <a:blip r:embed="rId3"/>
                          <a:stretch>
                            <a:fillRect l="-278947" t="-210345" r="-302105" b="-731034"/>
                          </a:stretch>
                        </a:blipFill>
                      </a:tcPr>
                    </a:tc>
                    <a:tc>
                      <a:txBody>
                        <a:bodyPr/>
                        <a:lstStyle/>
                        <a:p>
                          <a:endParaRPr lang="en-US"/>
                        </a:p>
                      </a:txBody>
                      <a:tcPr>
                        <a:blipFill>
                          <a:blip r:embed="rId3"/>
                          <a:stretch>
                            <a:fillRect l="-378947" t="-210345" r="-202105" b="-731034"/>
                          </a:stretch>
                        </a:blipFill>
                      </a:tcPr>
                    </a:tc>
                    <a:tc>
                      <a:txBody>
                        <a:bodyPr/>
                        <a:lstStyle/>
                        <a:p>
                          <a:endParaRPr lang="en-US"/>
                        </a:p>
                      </a:txBody>
                      <a:tcPr>
                        <a:blipFill>
                          <a:blip r:embed="rId3"/>
                          <a:stretch>
                            <a:fillRect l="-473958" t="-210345" r="-100000" b="-731034"/>
                          </a:stretch>
                        </a:blipFill>
                      </a:tcPr>
                    </a:tc>
                    <a:tc>
                      <a:txBody>
                        <a:bodyPr/>
                        <a:lstStyle/>
                        <a:p>
                          <a:endParaRPr lang="en-US"/>
                        </a:p>
                      </a:txBody>
                      <a:tcPr>
                        <a:blipFill>
                          <a:blip r:embed="rId3"/>
                          <a:stretch>
                            <a:fillRect l="-580000" t="-210345" r="-1053" b="-731034"/>
                          </a:stretch>
                        </a:blipFill>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endParaRPr lang="en-US"/>
                        </a:p>
                      </a:txBody>
                      <a:tcPr>
                        <a:blipFill>
                          <a:blip r:embed="rId3"/>
                          <a:stretch>
                            <a:fillRect l="-77895" t="-310345" r="-503158" b="-631034"/>
                          </a:stretch>
                        </a:blipFill>
                      </a:tcPr>
                    </a:tc>
                    <a:tc>
                      <a:txBody>
                        <a:bodyPr/>
                        <a:lstStyle/>
                        <a:p>
                          <a:endParaRPr lang="en-US"/>
                        </a:p>
                      </a:txBody>
                      <a:tcPr>
                        <a:blipFill>
                          <a:blip r:embed="rId3"/>
                          <a:stretch>
                            <a:fillRect l="-176042" t="-310345" r="-397917" b="-631034"/>
                          </a:stretch>
                        </a:blipFill>
                      </a:tcPr>
                    </a:tc>
                    <a:tc>
                      <a:txBody>
                        <a:bodyPr/>
                        <a:lstStyle/>
                        <a:p>
                          <a:endParaRPr lang="en-US"/>
                        </a:p>
                      </a:txBody>
                      <a:tcPr>
                        <a:blipFill>
                          <a:blip r:embed="rId3"/>
                          <a:stretch>
                            <a:fillRect l="-278947" t="-310345" r="-302105" b="-631034"/>
                          </a:stretch>
                        </a:blipFill>
                      </a:tcPr>
                    </a:tc>
                    <a:tc>
                      <a:txBody>
                        <a:bodyPr/>
                        <a:lstStyle/>
                        <a:p>
                          <a:endParaRPr lang="en-US"/>
                        </a:p>
                      </a:txBody>
                      <a:tcPr>
                        <a:blipFill>
                          <a:blip r:embed="rId3"/>
                          <a:stretch>
                            <a:fillRect l="-378947" t="-310345" r="-202105" b="-631034"/>
                          </a:stretch>
                        </a:blipFill>
                      </a:tcPr>
                    </a:tc>
                    <a:tc>
                      <a:txBody>
                        <a:bodyPr/>
                        <a:lstStyle/>
                        <a:p>
                          <a:endParaRPr lang="en-US"/>
                        </a:p>
                      </a:txBody>
                      <a:tcPr>
                        <a:blipFill>
                          <a:blip r:embed="rId3"/>
                          <a:stretch>
                            <a:fillRect l="-473958" t="-310345" r="-100000" b="-631034"/>
                          </a:stretch>
                        </a:blipFill>
                      </a:tcPr>
                    </a:tc>
                    <a:tc>
                      <a:txBody>
                        <a:bodyPr/>
                        <a:lstStyle/>
                        <a:p>
                          <a:endParaRPr lang="en-US"/>
                        </a:p>
                      </a:txBody>
                      <a:tcPr>
                        <a:blipFill>
                          <a:blip r:embed="rId3"/>
                          <a:stretch>
                            <a:fillRect l="-580000" t="-310345" r="-1053" b="-631034"/>
                          </a:stretch>
                        </a:blipFill>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endParaRPr lang="en-US"/>
                        </a:p>
                      </a:txBody>
                      <a:tcPr>
                        <a:blipFill>
                          <a:blip r:embed="rId3"/>
                          <a:stretch>
                            <a:fillRect l="-77895" t="-396667" r="-503158" b="-510000"/>
                          </a:stretch>
                        </a:blipFill>
                      </a:tcPr>
                    </a:tc>
                    <a:tc>
                      <a:txBody>
                        <a:bodyPr/>
                        <a:lstStyle/>
                        <a:p>
                          <a:endParaRPr lang="en-US"/>
                        </a:p>
                      </a:txBody>
                      <a:tcPr>
                        <a:blipFill>
                          <a:blip r:embed="rId3"/>
                          <a:stretch>
                            <a:fillRect l="-176042" t="-396667" r="-397917" b="-510000"/>
                          </a:stretch>
                        </a:blipFill>
                      </a:tcPr>
                    </a:tc>
                    <a:tc>
                      <a:txBody>
                        <a:bodyPr/>
                        <a:lstStyle/>
                        <a:p>
                          <a:endParaRPr lang="en-US"/>
                        </a:p>
                      </a:txBody>
                      <a:tcPr>
                        <a:blipFill>
                          <a:blip r:embed="rId3"/>
                          <a:stretch>
                            <a:fillRect l="-278947" t="-396667" r="-302105" b="-510000"/>
                          </a:stretch>
                        </a:blipFill>
                      </a:tcPr>
                    </a:tc>
                    <a:tc>
                      <a:txBody>
                        <a:bodyPr/>
                        <a:lstStyle/>
                        <a:p>
                          <a:endParaRPr lang="en-US"/>
                        </a:p>
                      </a:txBody>
                      <a:tcPr>
                        <a:blipFill>
                          <a:blip r:embed="rId3"/>
                          <a:stretch>
                            <a:fillRect l="-378947" t="-396667" r="-202105" b="-510000"/>
                          </a:stretch>
                        </a:blipFill>
                      </a:tcPr>
                    </a:tc>
                    <a:tc>
                      <a:txBody>
                        <a:bodyPr/>
                        <a:lstStyle/>
                        <a:p>
                          <a:endParaRPr lang="en-US"/>
                        </a:p>
                      </a:txBody>
                      <a:tcPr>
                        <a:blipFill>
                          <a:blip r:embed="rId3"/>
                          <a:stretch>
                            <a:fillRect l="-473958" t="-396667" r="-100000" b="-510000"/>
                          </a:stretch>
                        </a:blipFill>
                      </a:tcPr>
                    </a:tc>
                    <a:tc>
                      <a:txBody>
                        <a:bodyPr/>
                        <a:lstStyle/>
                        <a:p>
                          <a:endParaRPr lang="en-US"/>
                        </a:p>
                      </a:txBody>
                      <a:tcPr>
                        <a:blipFill>
                          <a:blip r:embed="rId3"/>
                          <a:stretch>
                            <a:fillRect l="-580000" t="-396667" r="-1053" b="-510000"/>
                          </a:stretch>
                        </a:blipFill>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endParaRPr lang="en-US"/>
                        </a:p>
                      </a:txBody>
                      <a:tcPr>
                        <a:blipFill>
                          <a:blip r:embed="rId3"/>
                          <a:stretch>
                            <a:fillRect l="-77895" t="-513793" r="-503158" b="-427586"/>
                          </a:stretch>
                        </a:blipFill>
                      </a:tcPr>
                    </a:tc>
                    <a:tc>
                      <a:txBody>
                        <a:bodyPr/>
                        <a:lstStyle/>
                        <a:p>
                          <a:endParaRPr lang="en-US"/>
                        </a:p>
                      </a:txBody>
                      <a:tcPr>
                        <a:blipFill>
                          <a:blip r:embed="rId3"/>
                          <a:stretch>
                            <a:fillRect l="-176042" t="-513793" r="-397917" b="-427586"/>
                          </a:stretch>
                        </a:blipFill>
                      </a:tcPr>
                    </a:tc>
                    <a:tc>
                      <a:txBody>
                        <a:bodyPr/>
                        <a:lstStyle/>
                        <a:p>
                          <a:endParaRPr lang="en-US"/>
                        </a:p>
                      </a:txBody>
                      <a:tcPr>
                        <a:blipFill>
                          <a:blip r:embed="rId3"/>
                          <a:stretch>
                            <a:fillRect l="-278947" t="-513793" r="-302105" b="-427586"/>
                          </a:stretch>
                        </a:blipFill>
                      </a:tcPr>
                    </a:tc>
                    <a:tc>
                      <a:txBody>
                        <a:bodyPr/>
                        <a:lstStyle/>
                        <a:p>
                          <a:endParaRPr lang="en-US"/>
                        </a:p>
                      </a:txBody>
                      <a:tcPr>
                        <a:blipFill>
                          <a:blip r:embed="rId3"/>
                          <a:stretch>
                            <a:fillRect l="-378947" t="-513793" r="-202105" b="-427586"/>
                          </a:stretch>
                        </a:blipFill>
                      </a:tcPr>
                    </a:tc>
                    <a:tc>
                      <a:txBody>
                        <a:bodyPr/>
                        <a:lstStyle/>
                        <a:p>
                          <a:endParaRPr lang="en-US"/>
                        </a:p>
                      </a:txBody>
                      <a:tcPr>
                        <a:blipFill>
                          <a:blip r:embed="rId3"/>
                          <a:stretch>
                            <a:fillRect l="-473958" t="-513793" r="-100000" b="-427586"/>
                          </a:stretch>
                        </a:blipFill>
                      </a:tcPr>
                    </a:tc>
                    <a:tc>
                      <a:txBody>
                        <a:bodyPr/>
                        <a:lstStyle/>
                        <a:p>
                          <a:endParaRPr lang="en-US"/>
                        </a:p>
                      </a:txBody>
                      <a:tcPr>
                        <a:blipFill>
                          <a:blip r:embed="rId3"/>
                          <a:stretch>
                            <a:fillRect l="-580000" t="-513793" r="-1053" b="-427586"/>
                          </a:stretch>
                        </a:blipFill>
                      </a:tcPr>
                    </a:tc>
                    <a:extLst>
                      <a:ext uri="{0D108BD9-81ED-4DB2-BD59-A6C34878D82A}">
                        <a16:rowId xmlns:a16="http://schemas.microsoft.com/office/drawing/2014/main" val="1009225115"/>
                      </a:ext>
                    </a:extLst>
                  </a:tr>
                  <a:tr h="365760">
                    <a:tc>
                      <a:txBody>
                        <a:bodyPr/>
                        <a:lstStyle/>
                        <a:p>
                          <a:r>
                            <a:rPr lang="en-US" dirty="0"/>
                            <a:t>C4</a:t>
                          </a:r>
                        </a:p>
                      </a:txBody>
                      <a:tcPr/>
                    </a:tc>
                    <a:tc>
                      <a:txBody>
                        <a:bodyPr/>
                        <a:lstStyle/>
                        <a:p>
                          <a:endParaRPr lang="en-US"/>
                        </a:p>
                      </a:txBody>
                      <a:tcPr>
                        <a:blipFill>
                          <a:blip r:embed="rId3"/>
                          <a:stretch>
                            <a:fillRect l="-77895" t="-613793" r="-503158" b="-327586"/>
                          </a:stretch>
                        </a:blipFill>
                      </a:tcPr>
                    </a:tc>
                    <a:tc>
                      <a:txBody>
                        <a:bodyPr/>
                        <a:lstStyle/>
                        <a:p>
                          <a:endParaRPr lang="en-US"/>
                        </a:p>
                      </a:txBody>
                      <a:tcPr>
                        <a:blipFill>
                          <a:blip r:embed="rId3"/>
                          <a:stretch>
                            <a:fillRect l="-176042" t="-613793" r="-397917" b="-327586"/>
                          </a:stretch>
                        </a:blipFill>
                      </a:tcPr>
                    </a:tc>
                    <a:tc>
                      <a:txBody>
                        <a:bodyPr/>
                        <a:lstStyle/>
                        <a:p>
                          <a:endParaRPr lang="en-US"/>
                        </a:p>
                      </a:txBody>
                      <a:tcPr>
                        <a:blipFill>
                          <a:blip r:embed="rId3"/>
                          <a:stretch>
                            <a:fillRect l="-278947" t="-613793" r="-302105" b="-327586"/>
                          </a:stretch>
                        </a:blipFill>
                      </a:tcPr>
                    </a:tc>
                    <a:tc>
                      <a:txBody>
                        <a:bodyPr/>
                        <a:lstStyle/>
                        <a:p>
                          <a:endParaRPr lang="en-US"/>
                        </a:p>
                      </a:txBody>
                      <a:tcPr>
                        <a:blipFill>
                          <a:blip r:embed="rId3"/>
                          <a:stretch>
                            <a:fillRect l="-378947" t="-613793" r="-202105" b="-327586"/>
                          </a:stretch>
                        </a:blipFill>
                      </a:tcPr>
                    </a:tc>
                    <a:tc>
                      <a:txBody>
                        <a:bodyPr/>
                        <a:lstStyle/>
                        <a:p>
                          <a:endParaRPr lang="en-US"/>
                        </a:p>
                      </a:txBody>
                      <a:tcPr>
                        <a:blipFill>
                          <a:blip r:embed="rId3"/>
                          <a:stretch>
                            <a:fillRect l="-473958" t="-613793" r="-100000" b="-327586"/>
                          </a:stretch>
                        </a:blipFill>
                      </a:tcPr>
                    </a:tc>
                    <a:tc>
                      <a:txBody>
                        <a:bodyPr/>
                        <a:lstStyle/>
                        <a:p>
                          <a:endParaRPr lang="en-US"/>
                        </a:p>
                      </a:txBody>
                      <a:tcPr>
                        <a:blipFill>
                          <a:blip r:embed="rId3"/>
                          <a:stretch>
                            <a:fillRect l="-580000" t="-613793" r="-1053" b="-327586"/>
                          </a:stretch>
                        </a:blipFill>
                      </a:tcPr>
                    </a:tc>
                    <a:extLst>
                      <a:ext uri="{0D108BD9-81ED-4DB2-BD59-A6C34878D82A}">
                        <a16:rowId xmlns:a16="http://schemas.microsoft.com/office/drawing/2014/main" val="3451088710"/>
                      </a:ext>
                    </a:extLst>
                  </a:tr>
                  <a:tr h="365760">
                    <a:tc>
                      <a:txBody>
                        <a:bodyPr/>
                        <a:lstStyle/>
                        <a:p>
                          <a:r>
                            <a:rPr lang="en-US" dirty="0"/>
                            <a:t>S4</a:t>
                          </a:r>
                        </a:p>
                      </a:txBody>
                      <a:tcPr/>
                    </a:tc>
                    <a:tc>
                      <a:txBody>
                        <a:bodyPr/>
                        <a:lstStyle/>
                        <a:p>
                          <a:endParaRPr lang="en-US"/>
                        </a:p>
                      </a:txBody>
                      <a:tcPr>
                        <a:blipFill>
                          <a:blip r:embed="rId3"/>
                          <a:stretch>
                            <a:fillRect l="-77895" t="-713793" r="-503158" b="-227586"/>
                          </a:stretch>
                        </a:blipFill>
                      </a:tcPr>
                    </a:tc>
                    <a:tc>
                      <a:txBody>
                        <a:bodyPr/>
                        <a:lstStyle/>
                        <a:p>
                          <a:endParaRPr lang="en-US"/>
                        </a:p>
                      </a:txBody>
                      <a:tcPr>
                        <a:blipFill>
                          <a:blip r:embed="rId3"/>
                          <a:stretch>
                            <a:fillRect l="-176042" t="-713793" r="-397917" b="-227586"/>
                          </a:stretch>
                        </a:blipFill>
                      </a:tcPr>
                    </a:tc>
                    <a:tc>
                      <a:txBody>
                        <a:bodyPr/>
                        <a:lstStyle/>
                        <a:p>
                          <a:endParaRPr lang="en-US"/>
                        </a:p>
                      </a:txBody>
                      <a:tcPr>
                        <a:blipFill>
                          <a:blip r:embed="rId3"/>
                          <a:stretch>
                            <a:fillRect l="-278947" t="-713793" r="-302105" b="-227586"/>
                          </a:stretch>
                        </a:blipFill>
                      </a:tcPr>
                    </a:tc>
                    <a:tc>
                      <a:txBody>
                        <a:bodyPr/>
                        <a:lstStyle/>
                        <a:p>
                          <a:endParaRPr lang="en-US"/>
                        </a:p>
                      </a:txBody>
                      <a:tcPr>
                        <a:blipFill>
                          <a:blip r:embed="rId3"/>
                          <a:stretch>
                            <a:fillRect l="-378947" t="-713793" r="-202105" b="-227586"/>
                          </a:stretch>
                        </a:blipFill>
                      </a:tcPr>
                    </a:tc>
                    <a:tc>
                      <a:txBody>
                        <a:bodyPr/>
                        <a:lstStyle/>
                        <a:p>
                          <a:endParaRPr lang="en-US"/>
                        </a:p>
                      </a:txBody>
                      <a:tcPr>
                        <a:blipFill>
                          <a:blip r:embed="rId3"/>
                          <a:stretch>
                            <a:fillRect l="-473958" t="-713793" r="-100000" b="-227586"/>
                          </a:stretch>
                        </a:blipFill>
                      </a:tcPr>
                    </a:tc>
                    <a:tc>
                      <a:txBody>
                        <a:bodyPr/>
                        <a:lstStyle/>
                        <a:p>
                          <a:endParaRPr lang="en-US"/>
                        </a:p>
                      </a:txBody>
                      <a:tcPr>
                        <a:blipFill>
                          <a:blip r:embed="rId3"/>
                          <a:stretch>
                            <a:fillRect l="-580000" t="-713793" r="-1053" b="-227586"/>
                          </a:stretch>
                        </a:blipFill>
                      </a:tcPr>
                    </a:tc>
                    <a:extLst>
                      <a:ext uri="{0D108BD9-81ED-4DB2-BD59-A6C34878D82A}">
                        <a16:rowId xmlns:a16="http://schemas.microsoft.com/office/drawing/2014/main" val="3803414857"/>
                      </a:ext>
                    </a:extLst>
                  </a:tr>
                  <a:tr h="365760">
                    <a:tc>
                      <a:txBody>
                        <a:bodyPr/>
                        <a:lstStyle/>
                        <a:p>
                          <a:r>
                            <a:rPr lang="en-US" dirty="0">
                              <a:solidFill>
                                <a:srgbClr val="00B050"/>
                              </a:solidFill>
                            </a:rPr>
                            <a:t>O4</a:t>
                          </a:r>
                        </a:p>
                      </a:txBody>
                      <a:tcPr/>
                    </a:tc>
                    <a:tc>
                      <a:txBody>
                        <a:bodyPr/>
                        <a:lstStyle/>
                        <a:p>
                          <a:endParaRPr lang="en-US"/>
                        </a:p>
                      </a:txBody>
                      <a:tcPr>
                        <a:blipFill>
                          <a:blip r:embed="rId3"/>
                          <a:stretch>
                            <a:fillRect l="-77895" t="-813793" r="-503158" b="-127586"/>
                          </a:stretch>
                        </a:blipFill>
                      </a:tcPr>
                    </a:tc>
                    <a:tc>
                      <a:txBody>
                        <a:bodyPr/>
                        <a:lstStyle/>
                        <a:p>
                          <a:endParaRPr lang="en-US"/>
                        </a:p>
                      </a:txBody>
                      <a:tcPr>
                        <a:blipFill>
                          <a:blip r:embed="rId3"/>
                          <a:stretch>
                            <a:fillRect l="-176042" t="-813793" r="-397917" b="-127586"/>
                          </a:stretch>
                        </a:blipFill>
                      </a:tcPr>
                    </a:tc>
                    <a:tc>
                      <a:txBody>
                        <a:bodyPr/>
                        <a:lstStyle/>
                        <a:p>
                          <a:endParaRPr lang="en-US"/>
                        </a:p>
                      </a:txBody>
                      <a:tcPr>
                        <a:blipFill>
                          <a:blip r:embed="rId3"/>
                          <a:stretch>
                            <a:fillRect l="-278947" t="-813793" r="-302105" b="-127586"/>
                          </a:stretch>
                        </a:blipFill>
                      </a:tcPr>
                    </a:tc>
                    <a:tc>
                      <a:txBody>
                        <a:bodyPr/>
                        <a:lstStyle/>
                        <a:p>
                          <a:endParaRPr lang="en-US"/>
                        </a:p>
                      </a:txBody>
                      <a:tcPr>
                        <a:blipFill>
                          <a:blip r:embed="rId3"/>
                          <a:stretch>
                            <a:fillRect l="-378947" t="-813793" r="-202105" b="-127586"/>
                          </a:stretch>
                        </a:blipFill>
                      </a:tcPr>
                    </a:tc>
                    <a:tc>
                      <a:txBody>
                        <a:bodyPr/>
                        <a:lstStyle/>
                        <a:p>
                          <a:endParaRPr lang="en-US"/>
                        </a:p>
                      </a:txBody>
                      <a:tcPr>
                        <a:blipFill>
                          <a:blip r:embed="rId3"/>
                          <a:stretch>
                            <a:fillRect l="-473958" t="-813793" r="-100000" b="-127586"/>
                          </a:stretch>
                        </a:blipFill>
                      </a:tcPr>
                    </a:tc>
                    <a:tc>
                      <a:txBody>
                        <a:bodyPr/>
                        <a:lstStyle/>
                        <a:p>
                          <a:endParaRPr lang="en-US"/>
                        </a:p>
                      </a:txBody>
                      <a:tcPr>
                        <a:blipFill>
                          <a:blip r:embed="rId3"/>
                          <a:stretch>
                            <a:fillRect l="-580000" t="-813793" r="-1053" b="-127586"/>
                          </a:stretch>
                        </a:blipFill>
                      </a:tcPr>
                    </a:tc>
                    <a:extLst>
                      <a:ext uri="{0D108BD9-81ED-4DB2-BD59-A6C34878D82A}">
                        <a16:rowId xmlns:a16="http://schemas.microsoft.com/office/drawing/2014/main" val="3716370922"/>
                      </a:ext>
                    </a:extLst>
                  </a:tr>
                  <a:tr h="365760">
                    <a:tc>
                      <a:txBody>
                        <a:bodyPr/>
                        <a:lstStyle/>
                        <a:p>
                          <a:r>
                            <a:rPr lang="en-US" dirty="0">
                              <a:solidFill>
                                <a:srgbClr val="00B050"/>
                              </a:solidFill>
                            </a:rPr>
                            <a:t>A4</a:t>
                          </a:r>
                        </a:p>
                      </a:txBody>
                      <a:tcPr/>
                    </a:tc>
                    <a:tc>
                      <a:txBody>
                        <a:bodyPr/>
                        <a:lstStyle/>
                        <a:p>
                          <a:r>
                            <a:rPr lang="en-US" dirty="0">
                              <a:solidFill>
                                <a:srgbClr val="00B050"/>
                              </a:solidFill>
                            </a:rPr>
                            <a:t>4.2</a:t>
                          </a:r>
                        </a:p>
                      </a:txBody>
                      <a:tcPr/>
                    </a:tc>
                    <a:tc>
                      <a:txBody>
                        <a:bodyPr/>
                        <a:lstStyle/>
                        <a:p>
                          <a:r>
                            <a:rPr lang="en-US" dirty="0">
                              <a:solidFill>
                                <a:srgbClr val="00B050"/>
                              </a:solidFill>
                            </a:rPr>
                            <a:t>9.6</a:t>
                          </a:r>
                        </a:p>
                      </a:txBody>
                      <a:tcPr/>
                    </a:tc>
                    <a:tc>
                      <a:txBody>
                        <a:bodyPr/>
                        <a:lstStyle/>
                        <a:p>
                          <a:endParaRPr lang="en-US"/>
                        </a:p>
                      </a:txBody>
                      <a:tcPr>
                        <a:blipFill>
                          <a:blip r:embed="rId3"/>
                          <a:stretch>
                            <a:fillRect l="-278947" t="-913793" r="-302105" b="-27586"/>
                          </a:stretch>
                        </a:blipFill>
                      </a:tcPr>
                    </a:tc>
                    <a:tc>
                      <a:txBody>
                        <a:bodyPr/>
                        <a:lstStyle/>
                        <a:p>
                          <a:r>
                            <a:rPr lang="en-US" dirty="0">
                              <a:solidFill>
                                <a:srgbClr val="00B050"/>
                              </a:solidFill>
                            </a:rPr>
                            <a:t>7.3</a:t>
                          </a:r>
                        </a:p>
                      </a:txBody>
                      <a:tcPr/>
                    </a:tc>
                    <a:tc>
                      <a:txBody>
                        <a:bodyPr/>
                        <a:lstStyle/>
                        <a:p>
                          <a:r>
                            <a:rPr lang="en-US" dirty="0">
                              <a:solidFill>
                                <a:srgbClr val="00B050"/>
                              </a:solidFill>
                            </a:rPr>
                            <a:t>1.8</a:t>
                          </a:r>
                        </a:p>
                      </a:txBody>
                      <a:tcPr/>
                    </a:tc>
                    <a:tc>
                      <a:txBody>
                        <a:bodyPr/>
                        <a:lstStyle/>
                        <a:p>
                          <a:r>
                            <a:rPr lang="en-US" dirty="0">
                              <a:solidFill>
                                <a:srgbClr val="00B050"/>
                              </a:solidFill>
                            </a:rPr>
                            <a:t>0.5</a:t>
                          </a:r>
                        </a:p>
                      </a:txBody>
                      <a:tcPr/>
                    </a:tc>
                    <a:extLst>
                      <a:ext uri="{0D108BD9-81ED-4DB2-BD59-A6C34878D82A}">
                        <a16:rowId xmlns:a16="http://schemas.microsoft.com/office/drawing/2014/main" val="3011766082"/>
                      </a:ext>
                    </a:extLst>
                  </a:tr>
                </a:tbl>
              </a:graphicData>
            </a:graphic>
          </p:graphicFrame>
        </mc:Fallback>
      </mc:AlternateContent>
      <p:sp>
        <p:nvSpPr>
          <p:cNvPr id="7" name="TextBox 6">
            <a:extLst>
              <a:ext uri="{FF2B5EF4-FFF2-40B4-BE49-F238E27FC236}">
                <a16:creationId xmlns:a16="http://schemas.microsoft.com/office/drawing/2014/main" id="{35DB6A3A-82A3-6070-3E71-19E5DDFCE228}"/>
              </a:ext>
            </a:extLst>
          </p:cNvPr>
          <p:cNvSpPr txBox="1"/>
          <p:nvPr/>
        </p:nvSpPr>
        <p:spPr>
          <a:xfrm>
            <a:off x="6836735" y="6071191"/>
            <a:ext cx="4517065" cy="369332"/>
          </a:xfrm>
          <a:prstGeom prst="rect">
            <a:avLst/>
          </a:prstGeom>
          <a:noFill/>
        </p:spPr>
        <p:txBody>
          <a:bodyPr wrap="square" rtlCol="0">
            <a:spAutoFit/>
          </a:bodyPr>
          <a:lstStyle/>
          <a:p>
            <a:r>
              <a:rPr lang="en-US" b="1" dirty="0">
                <a:solidFill>
                  <a:schemeClr val="accent6">
                    <a:lumMod val="50000"/>
                  </a:schemeClr>
                </a:solidFill>
              </a:rPr>
              <a:t>Conventional corn weed management</a:t>
            </a:r>
          </a:p>
        </p:txBody>
      </p:sp>
    </p:spTree>
    <p:extLst>
      <p:ext uri="{BB962C8B-B14F-4D97-AF65-F5344CB8AC3E}">
        <p14:creationId xmlns:p14="http://schemas.microsoft.com/office/powerpoint/2010/main" val="3823834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A2B2-D692-47D3-AB01-E0F42AE32850}"/>
              </a:ext>
            </a:extLst>
          </p:cNvPr>
          <p:cNvSpPr>
            <a:spLocks noGrp="1"/>
          </p:cNvSpPr>
          <p:nvPr>
            <p:ph type="title"/>
          </p:nvPr>
        </p:nvSpPr>
        <p:spPr>
          <a:xfrm>
            <a:off x="419100" y="326000"/>
            <a:ext cx="11353800" cy="1325563"/>
          </a:xfrm>
        </p:spPr>
        <p:txBody>
          <a:bodyPr/>
          <a:lstStyle/>
          <a:p>
            <a:r>
              <a:rPr lang="en-US" dirty="0"/>
              <a:t>Similar control efficacy required</a:t>
            </a:r>
          </a:p>
        </p:txBody>
      </p:sp>
      <mc:AlternateContent xmlns:mc="http://schemas.openxmlformats.org/markup-compatibility/2006" xmlns:a14="http://schemas.microsoft.com/office/drawing/2010/main">
        <mc:Choice Requires="a14">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extLst>
                  <p:ext uri="{D42A27DB-BD31-4B8C-83A1-F6EECF244321}">
                    <p14:modId xmlns:p14="http://schemas.microsoft.com/office/powerpoint/2010/main" val="715229818"/>
                  </p:ext>
                </p:extLst>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r>
                            <a:rPr lang="en-US" dirty="0"/>
                            <a:t>7.1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7.8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−2</m:t>
                                  </m:r>
                                </m:sup>
                              </m:sSup>
                            </m:oMath>
                          </a14:m>
                          <a:endParaRPr lang="en-US" dirty="0"/>
                        </a:p>
                      </a:txBody>
                      <a:tcPr/>
                    </a:tc>
                    <a:tc>
                      <a:txBody>
                        <a:bodyPr/>
                        <a:lstStyle/>
                        <a:p>
                          <a:r>
                            <a:rPr lang="en-US" dirty="0"/>
                            <a:t>1.7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7.8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7.8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2.0</a:t>
                          </a:r>
                          <a:r>
                            <a:rPr lang="en-US" baseline="0" dirty="0">
                              <a:solidFill>
                                <a:srgbClr val="00B050"/>
                              </a:solidFill>
                            </a:rPr>
                            <a:t> </a:t>
                          </a:r>
                          <a:r>
                            <a:rPr lang="en-US" dirty="0">
                              <a:solidFill>
                                <a:srgbClr val="00B050"/>
                              </a:solidFill>
                            </a:rPr>
                            <a:t>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r>
                            <a:rPr lang="en-US" dirty="0"/>
                            <a:t>5.3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−1</m:t>
                                  </m:r>
                                </m:sup>
                              </m:sSup>
                            </m:oMath>
                          </a14:m>
                          <a:endParaRPr lang="en-US" dirty="0"/>
                        </a:p>
                      </a:txBody>
                      <a:tcPr/>
                    </a:tc>
                    <a:tc>
                      <a:txBody>
                        <a:bodyPr/>
                        <a:lstStyle/>
                        <a:p>
                          <a:r>
                            <a:rPr lang="en-US" dirty="0"/>
                            <a:t>1.3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3.8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−2</m:t>
                                  </m:r>
                                </m:sup>
                              </m:sSup>
                            </m:oMath>
                          </a14:m>
                          <a:endParaRPr lang="en-US" dirty="0"/>
                        </a:p>
                      </a:txBody>
                      <a:tcPr/>
                    </a:tc>
                    <a:tc>
                      <a:txBody>
                        <a:bodyPr/>
                        <a:lstStyle/>
                        <a:p>
                          <a:r>
                            <a:rPr lang="en-US" dirty="0">
                              <a:solidFill>
                                <a:srgbClr val="00B050"/>
                              </a:solidFill>
                            </a:rPr>
                            <a:t>6.2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1.3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1.7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r>
                            <a:rPr lang="en-US" dirty="0"/>
                            <a:t>2.6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3</m:t>
                                  </m:r>
                                </m:sup>
                              </m:sSup>
                            </m:oMath>
                          </a14:m>
                          <a:endParaRPr lang="en-US" dirty="0"/>
                        </a:p>
                      </a:txBody>
                      <a:tcPr/>
                    </a:tc>
                    <a:tc>
                      <a:txBody>
                        <a:bodyPr/>
                        <a:lstStyle/>
                        <a:p>
                          <a:r>
                            <a:rPr lang="en-US" dirty="0"/>
                            <a:t>3.4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1</m:t>
                                  </m:r>
                                </m:sup>
                              </m:sSup>
                            </m:oMath>
                          </a14:m>
                          <a:endParaRPr lang="en-US" dirty="0"/>
                        </a:p>
                      </a:txBody>
                      <a:tcPr/>
                    </a:tc>
                    <a:tc>
                      <a:txBody>
                        <a:bodyPr/>
                        <a:lstStyle/>
                        <a:p>
                          <a:r>
                            <a:rPr lang="en-US" dirty="0"/>
                            <a:t>3.2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2</m:t>
                                  </m:r>
                                </m:sup>
                              </m:sSup>
                            </m:oMath>
                          </a14:m>
                          <a:endParaRPr lang="en-US" dirty="0"/>
                        </a:p>
                      </a:txBody>
                      <a:tcPr/>
                    </a:tc>
                    <a:tc>
                      <a:txBody>
                        <a:bodyPr/>
                        <a:lstStyle/>
                        <a:p>
                          <a:r>
                            <a:rPr lang="en-US" dirty="0">
                              <a:solidFill>
                                <a:srgbClr val="00B050"/>
                              </a:solidFill>
                            </a:rPr>
                            <a:t>6.7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2.2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5.5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2</m:t>
                                  </m:r>
                                </m:sup>
                              </m:sSup>
                            </m:oMath>
                          </a14:m>
                          <a:endParaRPr lang="en-US" dirty="0">
                            <a:solidFill>
                              <a:srgbClr val="00B050"/>
                            </a:solidFill>
                          </a:endParaRPr>
                        </a:p>
                      </a:txBody>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r>
                            <a:rPr lang="en-US" dirty="0"/>
                            <a:t>2.9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1.7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2</m:t>
                                  </m:r>
                                </m:sup>
                              </m:sSup>
                            </m:oMath>
                          </a14:m>
                          <a:endParaRPr lang="en-US" dirty="0"/>
                        </a:p>
                      </a:txBody>
                      <a:tcPr/>
                    </a:tc>
                    <a:tc>
                      <a:txBody>
                        <a:bodyPr/>
                        <a:lstStyle/>
                        <a:p>
                          <a:r>
                            <a:rPr lang="en-US" dirty="0"/>
                            <a:t>3.9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3</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1.5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3</m:t>
                                  </m:r>
                                </m:sup>
                              </m:sSup>
                            </m:oMath>
                          </a14:m>
                          <a:endParaRPr lang="en-US" dirty="0">
                            <a:solidFill>
                              <a:srgbClr val="00B050"/>
                            </a:solidFill>
                          </a:endParaRPr>
                        </a:p>
                      </a:txBody>
                      <a:tcPr/>
                    </a:tc>
                    <a:tc>
                      <a:txBody>
                        <a:bodyPr/>
                        <a:lstStyle/>
                        <a:p>
                          <a:r>
                            <a:rPr lang="en-US" dirty="0">
                              <a:solidFill>
                                <a:srgbClr val="00B050"/>
                              </a:solidFill>
                            </a:rPr>
                            <a:t>1.3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3</m:t>
                                  </m:r>
                                </m:sup>
                              </m:sSup>
                            </m:oMath>
                          </a14:m>
                          <a:endParaRPr lang="en-US" dirty="0">
                            <a:solidFill>
                              <a:srgbClr val="00B050"/>
                            </a:solidFill>
                          </a:endParaRPr>
                        </a:p>
                      </a:txBody>
                      <a:tcPr/>
                    </a:tc>
                    <a:tc>
                      <a:txBody>
                        <a:bodyPr/>
                        <a:lstStyle/>
                        <a:p>
                          <a:r>
                            <a:rPr lang="en-US" dirty="0">
                              <a:solidFill>
                                <a:srgbClr val="00B050"/>
                              </a:solidFill>
                            </a:rPr>
                            <a:t>4.3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3</m:t>
                                  </m:r>
                                </m:sup>
                              </m:sSup>
                            </m:oMath>
                          </a14:m>
                          <a:endParaRPr lang="en-US" dirty="0">
                            <a:solidFill>
                              <a:srgbClr val="00B050"/>
                            </a:solidFill>
                          </a:endParaRPr>
                        </a:p>
                      </a:txBody>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r>
                            <a:rPr lang="en-US" dirty="0">
                              <a:solidFill>
                                <a:srgbClr val="00B050"/>
                              </a:solidFill>
                            </a:rPr>
                            <a:t>1.9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3.3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1.1</a:t>
                          </a:r>
                        </a:p>
                      </a:txBody>
                      <a:tcPr/>
                    </a:tc>
                    <a:tc>
                      <a:txBody>
                        <a:bodyPr/>
                        <a:lstStyle/>
                        <a:p>
                          <a:r>
                            <a:rPr lang="en-US" dirty="0">
                              <a:solidFill>
                                <a:srgbClr val="00B050"/>
                              </a:solidFill>
                            </a:rPr>
                            <a:t>7.3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2.4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8.2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2</m:t>
                                  </m:r>
                                </m:sup>
                              </m:sSup>
                            </m:oMath>
                          </a14:m>
                          <a:endParaRPr lang="en-US" dirty="0">
                            <a:solidFill>
                              <a:srgbClr val="00B050"/>
                            </a:solidFill>
                          </a:endParaRPr>
                        </a:p>
                      </a:txBody>
                      <a:tcPr/>
                    </a:tc>
                    <a:extLst>
                      <a:ext uri="{0D108BD9-81ED-4DB2-BD59-A6C34878D82A}">
                        <a16:rowId xmlns:a16="http://schemas.microsoft.com/office/drawing/2014/main" val="1009225115"/>
                      </a:ext>
                    </a:extLst>
                  </a:tr>
                  <a:tr h="0">
                    <a:tc>
                      <a:txBody>
                        <a:bodyPr/>
                        <a:lstStyle/>
                        <a:p>
                          <a:r>
                            <a:rPr lang="en-US" dirty="0"/>
                            <a:t>C4</a:t>
                          </a:r>
                        </a:p>
                      </a:txBody>
                      <a:tcPr/>
                    </a:tc>
                    <a:tc>
                      <a:txBody>
                        <a:bodyPr/>
                        <a:lstStyle/>
                        <a:p>
                          <a:r>
                            <a:rPr lang="en-US" dirty="0"/>
                            <a:t>1.8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2</m:t>
                                  </m:r>
                                </m:sup>
                              </m:sSup>
                            </m:oMath>
                          </a14:m>
                          <a:endParaRPr lang="en-US" dirty="0"/>
                        </a:p>
                      </a:txBody>
                      <a:tcPr/>
                    </a:tc>
                    <a:tc>
                      <a:txBody>
                        <a:bodyPr/>
                        <a:lstStyle/>
                        <a:p>
                          <a:r>
                            <a:rPr lang="en-US" dirty="0"/>
                            <a:t>8.2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−1</m:t>
                                  </m:r>
                                </m:sup>
                              </m:sSup>
                            </m:oMath>
                          </a14:m>
                          <a:endParaRPr lang="en-US" dirty="0"/>
                        </a:p>
                      </a:txBody>
                      <a:tcPr/>
                    </a:tc>
                    <a:tc>
                      <a:txBody>
                        <a:bodyPr/>
                        <a:lstStyle/>
                        <a:p>
                          <a:r>
                            <a:rPr lang="en-US" dirty="0"/>
                            <a:t>5.5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1</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3.8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p>
                              </m:sSup>
                            </m:oMath>
                          </a14:m>
                          <a:endParaRPr lang="en-US" dirty="0">
                            <a:solidFill>
                              <a:schemeClr val="tx1"/>
                            </a:solidFill>
                          </a:endParaRPr>
                        </a:p>
                      </a:txBody>
                      <a:tcPr/>
                    </a:tc>
                    <a:extLst>
                      <a:ext uri="{0D108BD9-81ED-4DB2-BD59-A6C34878D82A}">
                        <a16:rowId xmlns:a16="http://schemas.microsoft.com/office/drawing/2014/main" val="3451088710"/>
                      </a:ext>
                    </a:extLst>
                  </a:tr>
                  <a:tr h="0">
                    <a:tc>
                      <a:txBody>
                        <a:bodyPr/>
                        <a:lstStyle/>
                        <a:p>
                          <a:r>
                            <a:rPr lang="en-US" dirty="0"/>
                            <a:t>S4</a:t>
                          </a:r>
                        </a:p>
                      </a:txBody>
                      <a:tcPr/>
                    </a:tc>
                    <a:tc>
                      <a:txBody>
                        <a:bodyPr/>
                        <a:lstStyle/>
                        <a:p>
                          <a:r>
                            <a:rPr lang="en-US" dirty="0"/>
                            <a:t>1.3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r>
                            <a:rPr lang="en-US" dirty="0"/>
                            <a:t>4.2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r>
                            <a:rPr lang="en-US" dirty="0"/>
                            <a:t>1.8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3</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3</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9.5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−4</m:t>
                                  </m:r>
                                </m:sup>
                              </m:sSup>
                            </m:oMath>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1.2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3</m:t>
                                  </m:r>
                                </m:sup>
                              </m:sSup>
                            </m:oMath>
                          </a14:m>
                          <a:endParaRPr lang="en-US" dirty="0">
                            <a:solidFill>
                              <a:schemeClr val="tx1"/>
                            </a:solidFill>
                          </a:endParaRPr>
                        </a:p>
                      </a:txBody>
                      <a:tcPr/>
                    </a:tc>
                    <a:extLst>
                      <a:ext uri="{0D108BD9-81ED-4DB2-BD59-A6C34878D82A}">
                        <a16:rowId xmlns:a16="http://schemas.microsoft.com/office/drawing/2014/main" val="3803414857"/>
                      </a:ext>
                    </a:extLst>
                  </a:tr>
                  <a:tr h="0">
                    <a:tc>
                      <a:txBody>
                        <a:bodyPr/>
                        <a:lstStyle/>
                        <a:p>
                          <a:r>
                            <a:rPr lang="en-US" dirty="0">
                              <a:solidFill>
                                <a:srgbClr val="00B050"/>
                              </a:solidFill>
                            </a:rPr>
                            <a:t>O4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3.2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1.1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7.1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6.0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2.8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2</m:t>
                                  </m:r>
                                </m:sup>
                              </m:sSup>
                            </m:oMath>
                          </a14:m>
                          <a:endParaRPr lang="en-US" dirty="0">
                            <a:solidFill>
                              <a:srgbClr val="00B050"/>
                            </a:solidFill>
                          </a:endParaRPr>
                        </a:p>
                      </a:txBody>
                      <a:tcPr/>
                    </a:tc>
                    <a:extLst>
                      <a:ext uri="{0D108BD9-81ED-4DB2-BD59-A6C34878D82A}">
                        <a16:rowId xmlns:a16="http://schemas.microsoft.com/office/drawing/2014/main" val="3716370922"/>
                      </a:ext>
                    </a:extLst>
                  </a:tr>
                  <a:tr h="0">
                    <a:tc>
                      <a:txBody>
                        <a:bodyPr/>
                        <a:lstStyle/>
                        <a:p>
                          <a:r>
                            <a:rPr lang="en-US" dirty="0">
                              <a:solidFill>
                                <a:srgbClr val="00B050"/>
                              </a:solidFill>
                            </a:rPr>
                            <a:t>A4</a:t>
                          </a:r>
                        </a:p>
                      </a:txBody>
                      <a:tcPr/>
                    </a:tc>
                    <a:tc>
                      <a:txBody>
                        <a:bodyPr/>
                        <a:lstStyle/>
                        <a:p>
                          <a:r>
                            <a:rPr lang="en-US" dirty="0">
                              <a:solidFill>
                                <a:srgbClr val="00B050"/>
                              </a:solidFill>
                            </a:rPr>
                            <a:t>4.6</a:t>
                          </a:r>
                        </a:p>
                      </a:txBody>
                      <a:tcPr/>
                    </a:tc>
                    <a:tc>
                      <a:txBody>
                        <a:bodyPr/>
                        <a:lstStyle/>
                        <a:p>
                          <a:r>
                            <a:rPr lang="en-US" dirty="0">
                              <a:solidFill>
                                <a:srgbClr val="00B050"/>
                              </a:solidFill>
                            </a:rPr>
                            <a:t>10.3</a:t>
                          </a:r>
                        </a:p>
                      </a:txBody>
                      <a:tcPr/>
                    </a:tc>
                    <a:tc>
                      <a:txBody>
                        <a:bodyPr/>
                        <a:lstStyle/>
                        <a:p>
                          <a:r>
                            <a:rPr lang="en-US" dirty="0">
                              <a:solidFill>
                                <a:srgbClr val="00B050"/>
                              </a:solidFill>
                            </a:rPr>
                            <a:t>0.2</a:t>
                          </a:r>
                        </a:p>
                      </a:txBody>
                      <a:tcPr/>
                    </a:tc>
                    <a:tc>
                      <a:txBody>
                        <a:bodyPr/>
                        <a:lstStyle/>
                        <a:p>
                          <a:r>
                            <a:rPr lang="en-US" dirty="0">
                              <a:solidFill>
                                <a:srgbClr val="00B050"/>
                              </a:solidFill>
                            </a:rPr>
                            <a:t>7.8</a:t>
                          </a:r>
                        </a:p>
                      </a:txBody>
                      <a:tcPr/>
                    </a:tc>
                    <a:tc>
                      <a:txBody>
                        <a:bodyPr/>
                        <a:lstStyle/>
                        <a:p>
                          <a:r>
                            <a:rPr lang="en-US" dirty="0">
                              <a:solidFill>
                                <a:srgbClr val="00B050"/>
                              </a:solidFill>
                            </a:rPr>
                            <a:t>2.2</a:t>
                          </a:r>
                        </a:p>
                      </a:txBody>
                      <a:tcPr/>
                    </a:tc>
                    <a:tc>
                      <a:txBody>
                        <a:bodyPr/>
                        <a:lstStyle/>
                        <a:p>
                          <a:r>
                            <a:rPr lang="en-US" dirty="0">
                              <a:solidFill>
                                <a:srgbClr val="00B050"/>
                              </a:solidFill>
                            </a:rPr>
                            <a:t>0.8</a:t>
                          </a:r>
                        </a:p>
                      </a:txBody>
                      <a:tcPr/>
                    </a:tc>
                    <a:extLst>
                      <a:ext uri="{0D108BD9-81ED-4DB2-BD59-A6C34878D82A}">
                        <a16:rowId xmlns:a16="http://schemas.microsoft.com/office/drawing/2014/main" val="3011766082"/>
                      </a:ext>
                    </a:extLst>
                  </a:tr>
                </a:tbl>
              </a:graphicData>
            </a:graphic>
          </p:graphicFrame>
        </mc:Choice>
        <mc:Fallback xmlns="">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extLst>
                  <p:ext uri="{D42A27DB-BD31-4B8C-83A1-F6EECF244321}">
                    <p14:modId xmlns:p14="http://schemas.microsoft.com/office/powerpoint/2010/main" val="715229818"/>
                  </p:ext>
                </p:extLst>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endParaRPr lang="en-US"/>
                        </a:p>
                      </a:txBody>
                      <a:tcPr>
                        <a:blipFill>
                          <a:blip r:embed="rId3"/>
                          <a:stretch>
                            <a:fillRect l="-77895" t="-103333" r="-503158" b="-803333"/>
                          </a:stretch>
                        </a:blipFill>
                      </a:tcPr>
                    </a:tc>
                    <a:tc>
                      <a:txBody>
                        <a:bodyPr/>
                        <a:lstStyle/>
                        <a:p>
                          <a:endParaRPr lang="en-US"/>
                        </a:p>
                      </a:txBody>
                      <a:tcPr>
                        <a:blipFill>
                          <a:blip r:embed="rId3"/>
                          <a:stretch>
                            <a:fillRect l="-176042" t="-103333" r="-397917" b="-803333"/>
                          </a:stretch>
                        </a:blipFill>
                      </a:tcPr>
                    </a:tc>
                    <a:tc>
                      <a:txBody>
                        <a:bodyPr/>
                        <a:lstStyle/>
                        <a:p>
                          <a:endParaRPr lang="en-US"/>
                        </a:p>
                      </a:txBody>
                      <a:tcPr>
                        <a:blipFill>
                          <a:blip r:embed="rId3"/>
                          <a:stretch>
                            <a:fillRect l="-278947" t="-103333" r="-302105" b="-803333"/>
                          </a:stretch>
                        </a:blipFill>
                      </a:tcPr>
                    </a:tc>
                    <a:tc>
                      <a:txBody>
                        <a:bodyPr/>
                        <a:lstStyle/>
                        <a:p>
                          <a:endParaRPr lang="en-US"/>
                        </a:p>
                      </a:txBody>
                      <a:tcPr>
                        <a:blipFill>
                          <a:blip r:embed="rId3"/>
                          <a:stretch>
                            <a:fillRect l="-378947" t="-103333" r="-202105" b="-803333"/>
                          </a:stretch>
                        </a:blipFill>
                      </a:tcPr>
                    </a:tc>
                    <a:tc>
                      <a:txBody>
                        <a:bodyPr/>
                        <a:lstStyle/>
                        <a:p>
                          <a:endParaRPr lang="en-US"/>
                        </a:p>
                      </a:txBody>
                      <a:tcPr>
                        <a:blipFill>
                          <a:blip r:embed="rId3"/>
                          <a:stretch>
                            <a:fillRect l="-473958" t="-103333" r="-100000" b="-803333"/>
                          </a:stretch>
                        </a:blipFill>
                      </a:tcPr>
                    </a:tc>
                    <a:tc>
                      <a:txBody>
                        <a:bodyPr/>
                        <a:lstStyle/>
                        <a:p>
                          <a:endParaRPr lang="en-US"/>
                        </a:p>
                      </a:txBody>
                      <a:tcPr>
                        <a:blipFill>
                          <a:blip r:embed="rId3"/>
                          <a:stretch>
                            <a:fillRect l="-580000" t="-103333" r="-1053" b="-803333"/>
                          </a:stretch>
                        </a:blipFill>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endParaRPr lang="en-US"/>
                        </a:p>
                      </a:txBody>
                      <a:tcPr>
                        <a:blipFill>
                          <a:blip r:embed="rId3"/>
                          <a:stretch>
                            <a:fillRect l="-77895" t="-210345" r="-503158" b="-731034"/>
                          </a:stretch>
                        </a:blipFill>
                      </a:tcPr>
                    </a:tc>
                    <a:tc>
                      <a:txBody>
                        <a:bodyPr/>
                        <a:lstStyle/>
                        <a:p>
                          <a:endParaRPr lang="en-US"/>
                        </a:p>
                      </a:txBody>
                      <a:tcPr>
                        <a:blipFill>
                          <a:blip r:embed="rId3"/>
                          <a:stretch>
                            <a:fillRect l="-176042" t="-210345" r="-397917" b="-731034"/>
                          </a:stretch>
                        </a:blipFill>
                      </a:tcPr>
                    </a:tc>
                    <a:tc>
                      <a:txBody>
                        <a:bodyPr/>
                        <a:lstStyle/>
                        <a:p>
                          <a:endParaRPr lang="en-US"/>
                        </a:p>
                      </a:txBody>
                      <a:tcPr>
                        <a:blipFill>
                          <a:blip r:embed="rId3"/>
                          <a:stretch>
                            <a:fillRect l="-278947" t="-210345" r="-302105" b="-731034"/>
                          </a:stretch>
                        </a:blipFill>
                      </a:tcPr>
                    </a:tc>
                    <a:tc>
                      <a:txBody>
                        <a:bodyPr/>
                        <a:lstStyle/>
                        <a:p>
                          <a:endParaRPr lang="en-US"/>
                        </a:p>
                      </a:txBody>
                      <a:tcPr>
                        <a:blipFill>
                          <a:blip r:embed="rId3"/>
                          <a:stretch>
                            <a:fillRect l="-378947" t="-210345" r="-202105" b="-731034"/>
                          </a:stretch>
                        </a:blipFill>
                      </a:tcPr>
                    </a:tc>
                    <a:tc>
                      <a:txBody>
                        <a:bodyPr/>
                        <a:lstStyle/>
                        <a:p>
                          <a:endParaRPr lang="en-US"/>
                        </a:p>
                      </a:txBody>
                      <a:tcPr>
                        <a:blipFill>
                          <a:blip r:embed="rId3"/>
                          <a:stretch>
                            <a:fillRect l="-473958" t="-210345" r="-100000" b="-731034"/>
                          </a:stretch>
                        </a:blipFill>
                      </a:tcPr>
                    </a:tc>
                    <a:tc>
                      <a:txBody>
                        <a:bodyPr/>
                        <a:lstStyle/>
                        <a:p>
                          <a:endParaRPr lang="en-US"/>
                        </a:p>
                      </a:txBody>
                      <a:tcPr>
                        <a:blipFill>
                          <a:blip r:embed="rId3"/>
                          <a:stretch>
                            <a:fillRect l="-580000" t="-210345" r="-1053" b="-731034"/>
                          </a:stretch>
                        </a:blipFill>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endParaRPr lang="en-US"/>
                        </a:p>
                      </a:txBody>
                      <a:tcPr>
                        <a:blipFill>
                          <a:blip r:embed="rId3"/>
                          <a:stretch>
                            <a:fillRect l="-77895" t="-310345" r="-503158" b="-631034"/>
                          </a:stretch>
                        </a:blipFill>
                      </a:tcPr>
                    </a:tc>
                    <a:tc>
                      <a:txBody>
                        <a:bodyPr/>
                        <a:lstStyle/>
                        <a:p>
                          <a:endParaRPr lang="en-US"/>
                        </a:p>
                      </a:txBody>
                      <a:tcPr>
                        <a:blipFill>
                          <a:blip r:embed="rId3"/>
                          <a:stretch>
                            <a:fillRect l="-176042" t="-310345" r="-397917" b="-631034"/>
                          </a:stretch>
                        </a:blipFill>
                      </a:tcPr>
                    </a:tc>
                    <a:tc>
                      <a:txBody>
                        <a:bodyPr/>
                        <a:lstStyle/>
                        <a:p>
                          <a:endParaRPr lang="en-US"/>
                        </a:p>
                      </a:txBody>
                      <a:tcPr>
                        <a:blipFill>
                          <a:blip r:embed="rId3"/>
                          <a:stretch>
                            <a:fillRect l="-278947" t="-310345" r="-302105" b="-631034"/>
                          </a:stretch>
                        </a:blipFill>
                      </a:tcPr>
                    </a:tc>
                    <a:tc>
                      <a:txBody>
                        <a:bodyPr/>
                        <a:lstStyle/>
                        <a:p>
                          <a:endParaRPr lang="en-US"/>
                        </a:p>
                      </a:txBody>
                      <a:tcPr>
                        <a:blipFill>
                          <a:blip r:embed="rId3"/>
                          <a:stretch>
                            <a:fillRect l="-378947" t="-310345" r="-202105" b="-631034"/>
                          </a:stretch>
                        </a:blipFill>
                      </a:tcPr>
                    </a:tc>
                    <a:tc>
                      <a:txBody>
                        <a:bodyPr/>
                        <a:lstStyle/>
                        <a:p>
                          <a:endParaRPr lang="en-US"/>
                        </a:p>
                      </a:txBody>
                      <a:tcPr>
                        <a:blipFill>
                          <a:blip r:embed="rId3"/>
                          <a:stretch>
                            <a:fillRect l="-473958" t="-310345" r="-100000" b="-631034"/>
                          </a:stretch>
                        </a:blipFill>
                      </a:tcPr>
                    </a:tc>
                    <a:tc>
                      <a:txBody>
                        <a:bodyPr/>
                        <a:lstStyle/>
                        <a:p>
                          <a:endParaRPr lang="en-US"/>
                        </a:p>
                      </a:txBody>
                      <a:tcPr>
                        <a:blipFill>
                          <a:blip r:embed="rId3"/>
                          <a:stretch>
                            <a:fillRect l="-580000" t="-310345" r="-1053" b="-631034"/>
                          </a:stretch>
                        </a:blipFill>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endParaRPr lang="en-US"/>
                        </a:p>
                      </a:txBody>
                      <a:tcPr>
                        <a:blipFill>
                          <a:blip r:embed="rId3"/>
                          <a:stretch>
                            <a:fillRect l="-77895" t="-396667" r="-503158" b="-510000"/>
                          </a:stretch>
                        </a:blipFill>
                      </a:tcPr>
                    </a:tc>
                    <a:tc>
                      <a:txBody>
                        <a:bodyPr/>
                        <a:lstStyle/>
                        <a:p>
                          <a:endParaRPr lang="en-US"/>
                        </a:p>
                      </a:txBody>
                      <a:tcPr>
                        <a:blipFill>
                          <a:blip r:embed="rId3"/>
                          <a:stretch>
                            <a:fillRect l="-176042" t="-396667" r="-397917" b="-510000"/>
                          </a:stretch>
                        </a:blipFill>
                      </a:tcPr>
                    </a:tc>
                    <a:tc>
                      <a:txBody>
                        <a:bodyPr/>
                        <a:lstStyle/>
                        <a:p>
                          <a:endParaRPr lang="en-US"/>
                        </a:p>
                      </a:txBody>
                      <a:tcPr>
                        <a:blipFill>
                          <a:blip r:embed="rId3"/>
                          <a:stretch>
                            <a:fillRect l="-278947" t="-396667" r="-302105" b="-510000"/>
                          </a:stretch>
                        </a:blipFill>
                      </a:tcPr>
                    </a:tc>
                    <a:tc>
                      <a:txBody>
                        <a:bodyPr/>
                        <a:lstStyle/>
                        <a:p>
                          <a:endParaRPr lang="en-US"/>
                        </a:p>
                      </a:txBody>
                      <a:tcPr>
                        <a:blipFill>
                          <a:blip r:embed="rId3"/>
                          <a:stretch>
                            <a:fillRect l="-378947" t="-396667" r="-202105" b="-510000"/>
                          </a:stretch>
                        </a:blipFill>
                      </a:tcPr>
                    </a:tc>
                    <a:tc>
                      <a:txBody>
                        <a:bodyPr/>
                        <a:lstStyle/>
                        <a:p>
                          <a:endParaRPr lang="en-US"/>
                        </a:p>
                      </a:txBody>
                      <a:tcPr>
                        <a:blipFill>
                          <a:blip r:embed="rId3"/>
                          <a:stretch>
                            <a:fillRect l="-473958" t="-396667" r="-100000" b="-510000"/>
                          </a:stretch>
                        </a:blipFill>
                      </a:tcPr>
                    </a:tc>
                    <a:tc>
                      <a:txBody>
                        <a:bodyPr/>
                        <a:lstStyle/>
                        <a:p>
                          <a:endParaRPr lang="en-US"/>
                        </a:p>
                      </a:txBody>
                      <a:tcPr>
                        <a:blipFill>
                          <a:blip r:embed="rId3"/>
                          <a:stretch>
                            <a:fillRect l="-580000" t="-396667" r="-1053" b="-510000"/>
                          </a:stretch>
                        </a:blipFill>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endParaRPr lang="en-US"/>
                        </a:p>
                      </a:txBody>
                      <a:tcPr>
                        <a:blipFill>
                          <a:blip r:embed="rId3"/>
                          <a:stretch>
                            <a:fillRect l="-77895" t="-513793" r="-503158" b="-427586"/>
                          </a:stretch>
                        </a:blipFill>
                      </a:tcPr>
                    </a:tc>
                    <a:tc>
                      <a:txBody>
                        <a:bodyPr/>
                        <a:lstStyle/>
                        <a:p>
                          <a:endParaRPr lang="en-US"/>
                        </a:p>
                      </a:txBody>
                      <a:tcPr>
                        <a:blipFill>
                          <a:blip r:embed="rId3"/>
                          <a:stretch>
                            <a:fillRect l="-176042" t="-513793" r="-397917" b="-427586"/>
                          </a:stretch>
                        </a:blipFill>
                      </a:tcPr>
                    </a:tc>
                    <a:tc>
                      <a:txBody>
                        <a:bodyPr/>
                        <a:lstStyle/>
                        <a:p>
                          <a:r>
                            <a:rPr lang="en-US" dirty="0">
                              <a:solidFill>
                                <a:srgbClr val="00B050"/>
                              </a:solidFill>
                            </a:rPr>
                            <a:t>1.1</a:t>
                          </a:r>
                        </a:p>
                      </a:txBody>
                      <a:tcPr/>
                    </a:tc>
                    <a:tc>
                      <a:txBody>
                        <a:bodyPr/>
                        <a:lstStyle/>
                        <a:p>
                          <a:endParaRPr lang="en-US"/>
                        </a:p>
                      </a:txBody>
                      <a:tcPr>
                        <a:blipFill>
                          <a:blip r:embed="rId3"/>
                          <a:stretch>
                            <a:fillRect l="-378947" t="-513793" r="-202105" b="-427586"/>
                          </a:stretch>
                        </a:blipFill>
                      </a:tcPr>
                    </a:tc>
                    <a:tc>
                      <a:txBody>
                        <a:bodyPr/>
                        <a:lstStyle/>
                        <a:p>
                          <a:endParaRPr lang="en-US"/>
                        </a:p>
                      </a:txBody>
                      <a:tcPr>
                        <a:blipFill>
                          <a:blip r:embed="rId3"/>
                          <a:stretch>
                            <a:fillRect l="-473958" t="-513793" r="-100000" b="-427586"/>
                          </a:stretch>
                        </a:blipFill>
                      </a:tcPr>
                    </a:tc>
                    <a:tc>
                      <a:txBody>
                        <a:bodyPr/>
                        <a:lstStyle/>
                        <a:p>
                          <a:endParaRPr lang="en-US"/>
                        </a:p>
                      </a:txBody>
                      <a:tcPr>
                        <a:blipFill>
                          <a:blip r:embed="rId3"/>
                          <a:stretch>
                            <a:fillRect l="-580000" t="-513793" r="-1053" b="-427586"/>
                          </a:stretch>
                        </a:blipFill>
                      </a:tcPr>
                    </a:tc>
                    <a:extLst>
                      <a:ext uri="{0D108BD9-81ED-4DB2-BD59-A6C34878D82A}">
                        <a16:rowId xmlns:a16="http://schemas.microsoft.com/office/drawing/2014/main" val="1009225115"/>
                      </a:ext>
                    </a:extLst>
                  </a:tr>
                  <a:tr h="365760">
                    <a:tc>
                      <a:txBody>
                        <a:bodyPr/>
                        <a:lstStyle/>
                        <a:p>
                          <a:r>
                            <a:rPr lang="en-US" dirty="0"/>
                            <a:t>C4</a:t>
                          </a:r>
                        </a:p>
                      </a:txBody>
                      <a:tcPr/>
                    </a:tc>
                    <a:tc>
                      <a:txBody>
                        <a:bodyPr/>
                        <a:lstStyle/>
                        <a:p>
                          <a:endParaRPr lang="en-US"/>
                        </a:p>
                      </a:txBody>
                      <a:tcPr>
                        <a:blipFill>
                          <a:blip r:embed="rId3"/>
                          <a:stretch>
                            <a:fillRect l="-77895" t="-613793" r="-503158" b="-327586"/>
                          </a:stretch>
                        </a:blipFill>
                      </a:tcPr>
                    </a:tc>
                    <a:tc>
                      <a:txBody>
                        <a:bodyPr/>
                        <a:lstStyle/>
                        <a:p>
                          <a:endParaRPr lang="en-US"/>
                        </a:p>
                      </a:txBody>
                      <a:tcPr>
                        <a:blipFill>
                          <a:blip r:embed="rId3"/>
                          <a:stretch>
                            <a:fillRect l="-176042" t="-613793" r="-397917" b="-327586"/>
                          </a:stretch>
                        </a:blipFill>
                      </a:tcPr>
                    </a:tc>
                    <a:tc>
                      <a:txBody>
                        <a:bodyPr/>
                        <a:lstStyle/>
                        <a:p>
                          <a:endParaRPr lang="en-US"/>
                        </a:p>
                      </a:txBody>
                      <a:tcPr>
                        <a:blipFill>
                          <a:blip r:embed="rId3"/>
                          <a:stretch>
                            <a:fillRect l="-278947" t="-613793" r="-302105" b="-32758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1.6</a:t>
                          </a:r>
                        </a:p>
                      </a:txBody>
                      <a:tcPr/>
                    </a:tc>
                    <a:tc>
                      <a:txBody>
                        <a:bodyPr/>
                        <a:lstStyle/>
                        <a:p>
                          <a:endParaRPr lang="en-US"/>
                        </a:p>
                      </a:txBody>
                      <a:tcPr>
                        <a:blipFill>
                          <a:blip r:embed="rId3"/>
                          <a:stretch>
                            <a:fillRect l="-580000" t="-613793" r="-1053" b="-327586"/>
                          </a:stretch>
                        </a:blipFill>
                      </a:tcPr>
                    </a:tc>
                    <a:extLst>
                      <a:ext uri="{0D108BD9-81ED-4DB2-BD59-A6C34878D82A}">
                        <a16:rowId xmlns:a16="http://schemas.microsoft.com/office/drawing/2014/main" val="3451088710"/>
                      </a:ext>
                    </a:extLst>
                  </a:tr>
                  <a:tr h="365760">
                    <a:tc>
                      <a:txBody>
                        <a:bodyPr/>
                        <a:lstStyle/>
                        <a:p>
                          <a:r>
                            <a:rPr lang="en-US" dirty="0"/>
                            <a:t>S4</a:t>
                          </a:r>
                        </a:p>
                      </a:txBody>
                      <a:tcPr/>
                    </a:tc>
                    <a:tc>
                      <a:txBody>
                        <a:bodyPr/>
                        <a:lstStyle/>
                        <a:p>
                          <a:endParaRPr lang="en-US"/>
                        </a:p>
                      </a:txBody>
                      <a:tcPr>
                        <a:blipFill>
                          <a:blip r:embed="rId3"/>
                          <a:stretch>
                            <a:fillRect l="-77895" t="-713793" r="-503158" b="-227586"/>
                          </a:stretch>
                        </a:blipFill>
                      </a:tcPr>
                    </a:tc>
                    <a:tc>
                      <a:txBody>
                        <a:bodyPr/>
                        <a:lstStyle/>
                        <a:p>
                          <a:endParaRPr lang="en-US"/>
                        </a:p>
                      </a:txBody>
                      <a:tcPr>
                        <a:blipFill>
                          <a:blip r:embed="rId3"/>
                          <a:stretch>
                            <a:fillRect l="-176042" t="-713793" r="-397917" b="-227586"/>
                          </a:stretch>
                        </a:blipFill>
                      </a:tcPr>
                    </a:tc>
                    <a:tc>
                      <a:txBody>
                        <a:bodyPr/>
                        <a:lstStyle/>
                        <a:p>
                          <a:endParaRPr lang="en-US"/>
                        </a:p>
                      </a:txBody>
                      <a:tcPr>
                        <a:blipFill>
                          <a:blip r:embed="rId3"/>
                          <a:stretch>
                            <a:fillRect l="-278947" t="-713793" r="-302105" b="-227586"/>
                          </a:stretch>
                        </a:blipFill>
                      </a:tcPr>
                    </a:tc>
                    <a:tc>
                      <a:txBody>
                        <a:bodyPr/>
                        <a:lstStyle/>
                        <a:p>
                          <a:endParaRPr lang="en-US"/>
                        </a:p>
                      </a:txBody>
                      <a:tcPr>
                        <a:blipFill>
                          <a:blip r:embed="rId3"/>
                          <a:stretch>
                            <a:fillRect l="-378947" t="-713793" r="-202105" b="-227586"/>
                          </a:stretch>
                        </a:blipFill>
                      </a:tcPr>
                    </a:tc>
                    <a:tc>
                      <a:txBody>
                        <a:bodyPr/>
                        <a:lstStyle/>
                        <a:p>
                          <a:endParaRPr lang="en-US"/>
                        </a:p>
                      </a:txBody>
                      <a:tcPr>
                        <a:blipFill>
                          <a:blip r:embed="rId3"/>
                          <a:stretch>
                            <a:fillRect l="-473958" t="-713793" r="-100000" b="-227586"/>
                          </a:stretch>
                        </a:blipFill>
                      </a:tcPr>
                    </a:tc>
                    <a:tc>
                      <a:txBody>
                        <a:bodyPr/>
                        <a:lstStyle/>
                        <a:p>
                          <a:endParaRPr lang="en-US"/>
                        </a:p>
                      </a:txBody>
                      <a:tcPr>
                        <a:blipFill>
                          <a:blip r:embed="rId3"/>
                          <a:stretch>
                            <a:fillRect l="-580000" t="-713793" r="-1053" b="-227586"/>
                          </a:stretch>
                        </a:blipFill>
                      </a:tcPr>
                    </a:tc>
                    <a:extLst>
                      <a:ext uri="{0D108BD9-81ED-4DB2-BD59-A6C34878D82A}">
                        <a16:rowId xmlns:a16="http://schemas.microsoft.com/office/drawing/2014/main" val="3803414857"/>
                      </a:ext>
                    </a:extLst>
                  </a:tr>
                  <a:tr h="365760">
                    <a:tc>
                      <a:txBody>
                        <a:bodyPr/>
                        <a:lstStyle/>
                        <a:p>
                          <a:r>
                            <a:rPr lang="en-US" dirty="0">
                              <a:solidFill>
                                <a:srgbClr val="00B050"/>
                              </a:solidFill>
                            </a:rPr>
                            <a:t>O4</a:t>
                          </a:r>
                        </a:p>
                      </a:txBody>
                      <a:tcPr/>
                    </a:tc>
                    <a:tc>
                      <a:txBody>
                        <a:bodyPr/>
                        <a:lstStyle/>
                        <a:p>
                          <a:endParaRPr lang="en-US"/>
                        </a:p>
                      </a:txBody>
                      <a:tcPr>
                        <a:blipFill>
                          <a:blip r:embed="rId3"/>
                          <a:stretch>
                            <a:fillRect l="-77895" t="-813793" r="-503158" b="-127586"/>
                          </a:stretch>
                        </a:blipFill>
                      </a:tcPr>
                    </a:tc>
                    <a:tc>
                      <a:txBody>
                        <a:bodyPr/>
                        <a:lstStyle/>
                        <a:p>
                          <a:endParaRPr lang="en-US"/>
                        </a:p>
                      </a:txBody>
                      <a:tcPr>
                        <a:blipFill>
                          <a:blip r:embed="rId3"/>
                          <a:stretch>
                            <a:fillRect l="-176042" t="-813793" r="-397917" b="-127586"/>
                          </a:stretch>
                        </a:blipFill>
                      </a:tcPr>
                    </a:tc>
                    <a:tc>
                      <a:txBody>
                        <a:bodyPr/>
                        <a:lstStyle/>
                        <a:p>
                          <a:endParaRPr lang="en-US"/>
                        </a:p>
                      </a:txBody>
                      <a:tcPr>
                        <a:blipFill>
                          <a:blip r:embed="rId3"/>
                          <a:stretch>
                            <a:fillRect l="-278947" t="-813793" r="-302105" b="-127586"/>
                          </a:stretch>
                        </a:blipFill>
                      </a:tcPr>
                    </a:tc>
                    <a:tc>
                      <a:txBody>
                        <a:bodyPr/>
                        <a:lstStyle/>
                        <a:p>
                          <a:endParaRPr lang="en-US"/>
                        </a:p>
                      </a:txBody>
                      <a:tcPr>
                        <a:blipFill>
                          <a:blip r:embed="rId3"/>
                          <a:stretch>
                            <a:fillRect l="-378947" t="-813793" r="-202105" b="-127586"/>
                          </a:stretch>
                        </a:blipFill>
                      </a:tcPr>
                    </a:tc>
                    <a:tc>
                      <a:txBody>
                        <a:bodyPr/>
                        <a:lstStyle/>
                        <a:p>
                          <a:endParaRPr lang="en-US"/>
                        </a:p>
                      </a:txBody>
                      <a:tcPr>
                        <a:blipFill>
                          <a:blip r:embed="rId3"/>
                          <a:stretch>
                            <a:fillRect l="-473958" t="-813793" r="-100000" b="-127586"/>
                          </a:stretch>
                        </a:blipFill>
                      </a:tcPr>
                    </a:tc>
                    <a:tc>
                      <a:txBody>
                        <a:bodyPr/>
                        <a:lstStyle/>
                        <a:p>
                          <a:endParaRPr lang="en-US"/>
                        </a:p>
                      </a:txBody>
                      <a:tcPr>
                        <a:blipFill>
                          <a:blip r:embed="rId3"/>
                          <a:stretch>
                            <a:fillRect l="-580000" t="-813793" r="-1053" b="-127586"/>
                          </a:stretch>
                        </a:blipFill>
                      </a:tcPr>
                    </a:tc>
                    <a:extLst>
                      <a:ext uri="{0D108BD9-81ED-4DB2-BD59-A6C34878D82A}">
                        <a16:rowId xmlns:a16="http://schemas.microsoft.com/office/drawing/2014/main" val="3716370922"/>
                      </a:ext>
                    </a:extLst>
                  </a:tr>
                  <a:tr h="365760">
                    <a:tc>
                      <a:txBody>
                        <a:bodyPr/>
                        <a:lstStyle/>
                        <a:p>
                          <a:r>
                            <a:rPr lang="en-US" dirty="0">
                              <a:solidFill>
                                <a:srgbClr val="00B050"/>
                              </a:solidFill>
                            </a:rPr>
                            <a:t>A4</a:t>
                          </a:r>
                        </a:p>
                      </a:txBody>
                      <a:tcPr/>
                    </a:tc>
                    <a:tc>
                      <a:txBody>
                        <a:bodyPr/>
                        <a:lstStyle/>
                        <a:p>
                          <a:r>
                            <a:rPr lang="en-US" dirty="0">
                              <a:solidFill>
                                <a:srgbClr val="00B050"/>
                              </a:solidFill>
                            </a:rPr>
                            <a:t>4.6</a:t>
                          </a:r>
                        </a:p>
                      </a:txBody>
                      <a:tcPr/>
                    </a:tc>
                    <a:tc>
                      <a:txBody>
                        <a:bodyPr/>
                        <a:lstStyle/>
                        <a:p>
                          <a:r>
                            <a:rPr lang="en-US" dirty="0">
                              <a:solidFill>
                                <a:srgbClr val="00B050"/>
                              </a:solidFill>
                            </a:rPr>
                            <a:t>10.3</a:t>
                          </a:r>
                        </a:p>
                      </a:txBody>
                      <a:tcPr/>
                    </a:tc>
                    <a:tc>
                      <a:txBody>
                        <a:bodyPr/>
                        <a:lstStyle/>
                        <a:p>
                          <a:r>
                            <a:rPr lang="en-US" dirty="0">
                              <a:solidFill>
                                <a:srgbClr val="00B050"/>
                              </a:solidFill>
                            </a:rPr>
                            <a:t>0.2</a:t>
                          </a:r>
                        </a:p>
                      </a:txBody>
                      <a:tcPr/>
                    </a:tc>
                    <a:tc>
                      <a:txBody>
                        <a:bodyPr/>
                        <a:lstStyle/>
                        <a:p>
                          <a:r>
                            <a:rPr lang="en-US" dirty="0">
                              <a:solidFill>
                                <a:srgbClr val="00B050"/>
                              </a:solidFill>
                            </a:rPr>
                            <a:t>7.8</a:t>
                          </a:r>
                        </a:p>
                      </a:txBody>
                      <a:tcPr/>
                    </a:tc>
                    <a:tc>
                      <a:txBody>
                        <a:bodyPr/>
                        <a:lstStyle/>
                        <a:p>
                          <a:r>
                            <a:rPr lang="en-US" dirty="0">
                              <a:solidFill>
                                <a:srgbClr val="00B050"/>
                              </a:solidFill>
                            </a:rPr>
                            <a:t>2.2</a:t>
                          </a:r>
                        </a:p>
                      </a:txBody>
                      <a:tcPr/>
                    </a:tc>
                    <a:tc>
                      <a:txBody>
                        <a:bodyPr/>
                        <a:lstStyle/>
                        <a:p>
                          <a:r>
                            <a:rPr lang="en-US" dirty="0">
                              <a:solidFill>
                                <a:srgbClr val="00B050"/>
                              </a:solidFill>
                            </a:rPr>
                            <a:t>0.8</a:t>
                          </a:r>
                        </a:p>
                      </a:txBody>
                      <a:tcPr/>
                    </a:tc>
                    <a:extLst>
                      <a:ext uri="{0D108BD9-81ED-4DB2-BD59-A6C34878D82A}">
                        <a16:rowId xmlns:a16="http://schemas.microsoft.com/office/drawing/2014/main" val="3011766082"/>
                      </a:ext>
                    </a:extLst>
                  </a:tr>
                </a:tbl>
              </a:graphicData>
            </a:graphic>
          </p:graphicFrame>
        </mc:Fallback>
      </mc:AlternateContent>
      <p:sp>
        <p:nvSpPr>
          <p:cNvPr id="7" name="TextBox 6">
            <a:extLst>
              <a:ext uri="{FF2B5EF4-FFF2-40B4-BE49-F238E27FC236}">
                <a16:creationId xmlns:a16="http://schemas.microsoft.com/office/drawing/2014/main" id="{35DB6A3A-82A3-6070-3E71-19E5DDFCE228}"/>
              </a:ext>
            </a:extLst>
          </p:cNvPr>
          <p:cNvSpPr txBox="1"/>
          <p:nvPr/>
        </p:nvSpPr>
        <p:spPr>
          <a:xfrm>
            <a:off x="6836735" y="6071191"/>
            <a:ext cx="4517065" cy="369332"/>
          </a:xfrm>
          <a:prstGeom prst="rect">
            <a:avLst/>
          </a:prstGeom>
          <a:noFill/>
        </p:spPr>
        <p:txBody>
          <a:bodyPr wrap="square" rtlCol="0">
            <a:spAutoFit/>
          </a:bodyPr>
          <a:lstStyle/>
          <a:p>
            <a:r>
              <a:rPr lang="en-US" b="1" dirty="0">
                <a:solidFill>
                  <a:schemeClr val="accent6">
                    <a:lumMod val="50000"/>
                  </a:schemeClr>
                </a:solidFill>
              </a:rPr>
              <a:t>Low herbicide corn weed management</a:t>
            </a:r>
          </a:p>
        </p:txBody>
      </p:sp>
    </p:spTree>
    <p:extLst>
      <p:ext uri="{BB962C8B-B14F-4D97-AF65-F5344CB8AC3E}">
        <p14:creationId xmlns:p14="http://schemas.microsoft.com/office/powerpoint/2010/main" val="1486512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9F26E-9A74-4695-BE97-669A6147EE36}"/>
              </a:ext>
            </a:extLst>
          </p:cNvPr>
          <p:cNvSpPr>
            <a:spLocks noGrp="1"/>
          </p:cNvSpPr>
          <p:nvPr>
            <p:ph type="title"/>
          </p:nvPr>
        </p:nvSpPr>
        <p:spPr/>
        <p:txBody>
          <a:bodyPr/>
          <a:lstStyle/>
          <a:p>
            <a:r>
              <a:rPr lang="en-US" dirty="0"/>
              <a:t>Dissertation organization</a:t>
            </a:r>
          </a:p>
        </p:txBody>
      </p:sp>
      <p:sp>
        <p:nvSpPr>
          <p:cNvPr id="3" name="Content Placeholder 2">
            <a:extLst>
              <a:ext uri="{FF2B5EF4-FFF2-40B4-BE49-F238E27FC236}">
                <a16:creationId xmlns:a16="http://schemas.microsoft.com/office/drawing/2014/main" id="{34EDF37B-98C9-4E4C-BB47-CCBEF8121860}"/>
              </a:ext>
            </a:extLst>
          </p:cNvPr>
          <p:cNvSpPr>
            <a:spLocks noGrp="1"/>
          </p:cNvSpPr>
          <p:nvPr>
            <p:ph idx="1"/>
          </p:nvPr>
        </p:nvSpPr>
        <p:spPr/>
        <p:txBody>
          <a:bodyPr/>
          <a:lstStyle/>
          <a:p>
            <a:r>
              <a:rPr lang="en-US" dirty="0"/>
              <a:t>Weed community composition in simple and more diverse cropping systems </a:t>
            </a:r>
          </a:p>
          <a:p>
            <a:endParaRPr lang="en-US" dirty="0"/>
          </a:p>
          <a:p>
            <a:r>
              <a:rPr lang="en-US" dirty="0"/>
              <a:t>Impact of cropping system diversification on vegetative and reproductive characteristics of waterhemp</a:t>
            </a:r>
          </a:p>
          <a:p>
            <a:endParaRPr lang="en-US" dirty="0"/>
          </a:p>
          <a:p>
            <a:r>
              <a:rPr lang="en-US" dirty="0"/>
              <a:t>Effects of crop rotation on common waterhemp population dynamics: prospective and retrospective analyses</a:t>
            </a:r>
          </a:p>
        </p:txBody>
      </p:sp>
    </p:spTree>
    <p:extLst>
      <p:ext uri="{BB962C8B-B14F-4D97-AF65-F5344CB8AC3E}">
        <p14:creationId xmlns:p14="http://schemas.microsoft.com/office/powerpoint/2010/main" val="2695373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291508-BDB5-443E-9EB2-B0F717A0DFD8}"/>
              </a:ext>
            </a:extLst>
          </p:cNvPr>
          <p:cNvSpPr>
            <a:spLocks noGrp="1"/>
          </p:cNvSpPr>
          <p:nvPr>
            <p:ph type="title"/>
          </p:nvPr>
        </p:nvSpPr>
        <p:spPr>
          <a:xfrm>
            <a:off x="838200" y="365125"/>
            <a:ext cx="10515600" cy="1325563"/>
          </a:xfrm>
        </p:spPr>
        <p:txBody>
          <a:bodyPr>
            <a:normAutofit/>
          </a:bodyPr>
          <a:lstStyle/>
          <a:p>
            <a:r>
              <a:rPr lang="en-US" sz="5400"/>
              <a:t>General conclusions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4B0F1D5-A7A2-4916-B799-B436CC8665F5}"/>
              </a:ext>
            </a:extLst>
          </p:cNvPr>
          <p:cNvSpPr>
            <a:spLocks noGrp="1"/>
          </p:cNvSpPr>
          <p:nvPr>
            <p:ph idx="1"/>
          </p:nvPr>
        </p:nvSpPr>
        <p:spPr>
          <a:xfrm>
            <a:off x="838200" y="1929384"/>
            <a:ext cx="10515600" cy="4251960"/>
          </a:xfrm>
        </p:spPr>
        <p:txBody>
          <a:bodyPr>
            <a:normAutofit fontScale="92500" lnSpcReduction="10000"/>
          </a:bodyPr>
          <a:lstStyle/>
          <a:p>
            <a:r>
              <a:rPr lang="en-US" sz="3200" dirty="0"/>
              <a:t>Crop identity was the most influential factor in the individual, population, and community dynamics</a:t>
            </a:r>
          </a:p>
          <a:p>
            <a:r>
              <a:rPr lang="en-US" sz="3200" dirty="0"/>
              <a:t>No yield decline was found in any crop in coincidence with higher weed community abundance </a:t>
            </a:r>
          </a:p>
          <a:p>
            <a:r>
              <a:rPr lang="en-US" sz="3200" dirty="0"/>
              <a:t>More diverse and species-rich weed communities were found in more diverse cropping systems</a:t>
            </a:r>
          </a:p>
          <a:p>
            <a:r>
              <a:rPr lang="en-US" sz="3200" dirty="0"/>
              <a:t>Lower evenness index of weed community was recorded in the more diverse cropping systems, but more of the rarer weed species were found and the relative abundance of competitive weed species was more even</a:t>
            </a:r>
          </a:p>
        </p:txBody>
      </p:sp>
    </p:spTree>
    <p:extLst>
      <p:ext uri="{BB962C8B-B14F-4D97-AF65-F5344CB8AC3E}">
        <p14:creationId xmlns:p14="http://schemas.microsoft.com/office/powerpoint/2010/main" val="763550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291508-BDB5-443E-9EB2-B0F717A0DFD8}"/>
              </a:ext>
            </a:extLst>
          </p:cNvPr>
          <p:cNvSpPr>
            <a:spLocks noGrp="1"/>
          </p:cNvSpPr>
          <p:nvPr>
            <p:ph type="title"/>
          </p:nvPr>
        </p:nvSpPr>
        <p:spPr>
          <a:xfrm>
            <a:off x="838200" y="365125"/>
            <a:ext cx="10515600" cy="1325563"/>
          </a:xfrm>
        </p:spPr>
        <p:txBody>
          <a:bodyPr>
            <a:normAutofit/>
          </a:bodyPr>
          <a:lstStyle/>
          <a:p>
            <a:r>
              <a:rPr lang="en-US" sz="5400"/>
              <a:t>General conclusions (continued)</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4B0F1D5-A7A2-4916-B799-B436CC8665F5}"/>
              </a:ext>
            </a:extLst>
          </p:cNvPr>
          <p:cNvSpPr>
            <a:spLocks noGrp="1"/>
          </p:cNvSpPr>
          <p:nvPr>
            <p:ph idx="1"/>
          </p:nvPr>
        </p:nvSpPr>
        <p:spPr>
          <a:xfrm>
            <a:off x="838200" y="1929384"/>
            <a:ext cx="10515600" cy="4251960"/>
          </a:xfrm>
        </p:spPr>
        <p:txBody>
          <a:bodyPr>
            <a:normAutofit/>
          </a:bodyPr>
          <a:lstStyle/>
          <a:p>
            <a:r>
              <a:rPr lang="en-US" sz="3200" dirty="0"/>
              <a:t>Waterhemp's reproductive potential was reduced in the cool-season crops, and thus, its population growth rates were reduced.</a:t>
            </a:r>
          </a:p>
          <a:p>
            <a:r>
              <a:rPr lang="en-US" sz="3200" dirty="0"/>
              <a:t>Oat and alfalfa crop environments provide fairly reliable opportunities to reduce waterhemp seedbank density</a:t>
            </a:r>
          </a:p>
          <a:p>
            <a:r>
              <a:rPr lang="en-US" sz="3200" dirty="0"/>
              <a:t>Extending the 2-year rotation of warm-season crops with two years of cool-season crops could be effective in stabilizing waterhemp soil seedbank</a:t>
            </a:r>
          </a:p>
          <a:p>
            <a:endParaRPr lang="en-US" sz="3200" dirty="0"/>
          </a:p>
        </p:txBody>
      </p:sp>
    </p:spTree>
    <p:extLst>
      <p:ext uri="{BB962C8B-B14F-4D97-AF65-F5344CB8AC3E}">
        <p14:creationId xmlns:p14="http://schemas.microsoft.com/office/powerpoint/2010/main" val="4030020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08791-FD21-4678-B2A3-492C73AC29A4}"/>
              </a:ext>
            </a:extLst>
          </p:cNvPr>
          <p:cNvSpPr>
            <a:spLocks noGrp="1"/>
          </p:cNvSpPr>
          <p:nvPr>
            <p:ph type="title"/>
          </p:nvPr>
        </p:nvSpPr>
        <p:spPr/>
        <p:txBody>
          <a:bodyPr/>
          <a:lstStyle/>
          <a:p>
            <a:r>
              <a:rPr lang="en-US"/>
              <a:t>Shortcomings and future research </a:t>
            </a:r>
            <a:endParaRPr lang="en-US" dirty="0"/>
          </a:p>
        </p:txBody>
      </p:sp>
      <p:graphicFrame>
        <p:nvGraphicFramePr>
          <p:cNvPr id="11" name="Content Placeholder 2">
            <a:extLst>
              <a:ext uri="{FF2B5EF4-FFF2-40B4-BE49-F238E27FC236}">
                <a16:creationId xmlns:a16="http://schemas.microsoft.com/office/drawing/2014/main" id="{5617EC03-C75F-3B23-39B1-3FA59915F5C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2033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Content Placeholder 27" descr="Clear sky with hay bales on field">
            <a:extLst>
              <a:ext uri="{FF2B5EF4-FFF2-40B4-BE49-F238E27FC236}">
                <a16:creationId xmlns:a16="http://schemas.microsoft.com/office/drawing/2014/main" id="{8F3097A2-CD67-0973-16E2-1929A08BC748}"/>
              </a:ext>
            </a:extLst>
          </p:cNvPr>
          <p:cNvPicPr>
            <a:picLocks noGrp="1" noChangeAspect="1"/>
          </p:cNvPicPr>
          <p:nvPr>
            <p:ph idx="1"/>
          </p:nvPr>
        </p:nvPicPr>
        <p:blipFill rotWithShape="1">
          <a:blip r:embed="rId2"/>
          <a:srcRect t="15413"/>
          <a:stretch/>
        </p:blipFill>
        <p:spPr>
          <a:xfrm>
            <a:off x="20" y="10"/>
            <a:ext cx="12191980" cy="6857990"/>
          </a:xfrm>
          <a:prstGeom prst="rect">
            <a:avLst/>
          </a:prstGeom>
        </p:spPr>
      </p:pic>
      <p:sp>
        <p:nvSpPr>
          <p:cNvPr id="38" name="Rectangle 3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77BB19-3A16-B1CE-1F04-6FB6A3D9955C}"/>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Thank you!</a:t>
            </a:r>
          </a:p>
        </p:txBody>
      </p:sp>
      <p:cxnSp>
        <p:nvCxnSpPr>
          <p:cNvPr id="40" name="Straight Connector 3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122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F92438E-94C9-B156-E48C-E2FBE71D9CAD}"/>
              </a:ext>
            </a:extLst>
          </p:cNvPr>
          <p:cNvPicPr>
            <a:picLocks noGrp="1" noChangeAspect="1"/>
          </p:cNvPicPr>
          <p:nvPr>
            <p:ph idx="1"/>
          </p:nvPr>
        </p:nvPicPr>
        <p:blipFill>
          <a:blip r:embed="rId3"/>
          <a:stretch>
            <a:fillRect/>
          </a:stretch>
        </p:blipFill>
        <p:spPr>
          <a:xfrm>
            <a:off x="643467" y="716363"/>
            <a:ext cx="10905066" cy="5425272"/>
          </a:xfrm>
          <a:prstGeom prst="rect">
            <a:avLst/>
          </a:prstGeom>
        </p:spPr>
      </p:pic>
      <p:sp>
        <p:nvSpPr>
          <p:cNvPr id="6" name="TextBox 5">
            <a:extLst>
              <a:ext uri="{FF2B5EF4-FFF2-40B4-BE49-F238E27FC236}">
                <a16:creationId xmlns:a16="http://schemas.microsoft.com/office/drawing/2014/main" id="{01637304-3668-32B2-4414-40C9914CE06D}"/>
              </a:ext>
            </a:extLst>
          </p:cNvPr>
          <p:cNvSpPr txBox="1"/>
          <p:nvPr/>
        </p:nvSpPr>
        <p:spPr>
          <a:xfrm>
            <a:off x="278057" y="6358179"/>
            <a:ext cx="3119718" cy="369332"/>
          </a:xfrm>
          <a:prstGeom prst="rect">
            <a:avLst/>
          </a:prstGeom>
          <a:noFill/>
        </p:spPr>
        <p:txBody>
          <a:bodyPr wrap="square" rtlCol="0">
            <a:spAutoFit/>
          </a:bodyPr>
          <a:lstStyle/>
          <a:p>
            <a:r>
              <a:rPr lang="en-US" dirty="0"/>
              <a:t>Photo: Matt Liebman</a:t>
            </a:r>
          </a:p>
        </p:txBody>
      </p:sp>
    </p:spTree>
    <p:extLst>
      <p:ext uri="{BB962C8B-B14F-4D97-AF65-F5344CB8AC3E}">
        <p14:creationId xmlns:p14="http://schemas.microsoft.com/office/powerpoint/2010/main" val="3233052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55486D24-D009-4649-9199-DCAC3DAED7C2}"/>
              </a:ext>
            </a:extLst>
          </p:cNvPr>
          <p:cNvGrpSpPr/>
          <p:nvPr/>
        </p:nvGrpSpPr>
        <p:grpSpPr>
          <a:xfrm>
            <a:off x="168972" y="50138"/>
            <a:ext cx="11849957" cy="6807862"/>
            <a:chOff x="168972" y="50138"/>
            <a:chExt cx="11849957" cy="6807862"/>
          </a:xfrm>
        </p:grpSpPr>
        <p:pic>
          <p:nvPicPr>
            <p:cNvPr id="5" name="Picture 4">
              <a:extLst>
                <a:ext uri="{FF2B5EF4-FFF2-40B4-BE49-F238E27FC236}">
                  <a16:creationId xmlns:a16="http://schemas.microsoft.com/office/drawing/2014/main" id="{EDCF461C-2EAE-E645-BFA0-B7A84D21943B}"/>
                </a:ext>
              </a:extLst>
            </p:cNvPr>
            <p:cNvPicPr>
              <a:picLocks noChangeAspect="1"/>
            </p:cNvPicPr>
            <p:nvPr/>
          </p:nvPicPr>
          <p:blipFill>
            <a:blip r:embed="rId3"/>
            <a:stretch>
              <a:fillRect/>
            </a:stretch>
          </p:blipFill>
          <p:spPr>
            <a:xfrm>
              <a:off x="484275" y="50138"/>
              <a:ext cx="11223450" cy="6807862"/>
            </a:xfrm>
            <a:prstGeom prst="rect">
              <a:avLst/>
            </a:prstGeom>
          </p:spPr>
        </p:pic>
        <p:sp>
          <p:nvSpPr>
            <p:cNvPr id="6" name="TextBox 5">
              <a:extLst>
                <a:ext uri="{FF2B5EF4-FFF2-40B4-BE49-F238E27FC236}">
                  <a16:creationId xmlns:a16="http://schemas.microsoft.com/office/drawing/2014/main" id="{1704A85B-50FC-8342-8EAB-49EB9FBC83FC}"/>
                </a:ext>
              </a:extLst>
            </p:cNvPr>
            <p:cNvSpPr txBox="1"/>
            <p:nvPr/>
          </p:nvSpPr>
          <p:spPr>
            <a:xfrm rot="16200000">
              <a:off x="-224470" y="3490666"/>
              <a:ext cx="1156216" cy="369332"/>
            </a:xfrm>
            <a:prstGeom prst="rect">
              <a:avLst/>
            </a:prstGeom>
            <a:noFill/>
          </p:spPr>
          <p:txBody>
            <a:bodyPr wrap="square" rtlCol="0">
              <a:spAutoFit/>
            </a:bodyPr>
            <a:lstStyle/>
            <a:p>
              <a:r>
                <a:rPr lang="en-US" dirty="0"/>
                <a:t>Rotation</a:t>
              </a:r>
              <a:endParaRPr lang="en-US" sz="2000" dirty="0"/>
            </a:p>
          </p:txBody>
        </p:sp>
        <p:pic>
          <p:nvPicPr>
            <p:cNvPr id="8" name="Graphic 7" descr="Plant With Roots with solid fill">
              <a:extLst>
                <a:ext uri="{FF2B5EF4-FFF2-40B4-BE49-F238E27FC236}">
                  <a16:creationId xmlns:a16="http://schemas.microsoft.com/office/drawing/2014/main" id="{ECE25B43-9664-AD4F-AD59-E00C70ACF6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4628" y="1348599"/>
              <a:ext cx="666750" cy="666750"/>
            </a:xfrm>
            <a:prstGeom prst="rect">
              <a:avLst/>
            </a:prstGeom>
          </p:spPr>
        </p:pic>
        <p:pic>
          <p:nvPicPr>
            <p:cNvPr id="10" name="Graphic 9" descr="Plant With Roots with solid fill">
              <a:extLst>
                <a:ext uri="{FF2B5EF4-FFF2-40B4-BE49-F238E27FC236}">
                  <a16:creationId xmlns:a16="http://schemas.microsoft.com/office/drawing/2014/main" id="{82837C9C-7F83-7A46-A941-ADF58DA889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68957" y="1342217"/>
              <a:ext cx="666750" cy="666750"/>
            </a:xfrm>
            <a:prstGeom prst="rect">
              <a:avLst/>
            </a:prstGeom>
          </p:spPr>
        </p:pic>
        <p:pic>
          <p:nvPicPr>
            <p:cNvPr id="11" name="Graphic 10" descr="Plant With Roots with solid fill">
              <a:extLst>
                <a:ext uri="{FF2B5EF4-FFF2-40B4-BE49-F238E27FC236}">
                  <a16:creationId xmlns:a16="http://schemas.microsoft.com/office/drawing/2014/main" id="{FCAD0350-52E7-8B44-B5A4-292EA701FE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59598" y="1322762"/>
              <a:ext cx="666750" cy="666750"/>
            </a:xfrm>
            <a:prstGeom prst="rect">
              <a:avLst/>
            </a:prstGeom>
          </p:spPr>
        </p:pic>
        <p:pic>
          <p:nvPicPr>
            <p:cNvPr id="12" name="Graphic 11" descr="Plant With Roots with solid fill">
              <a:extLst>
                <a:ext uri="{FF2B5EF4-FFF2-40B4-BE49-F238E27FC236}">
                  <a16:creationId xmlns:a16="http://schemas.microsoft.com/office/drawing/2014/main" id="{C97C6C39-DBAD-6F47-9769-532A3B3E4D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5260" y="1314452"/>
              <a:ext cx="666750" cy="666750"/>
            </a:xfrm>
            <a:prstGeom prst="rect">
              <a:avLst/>
            </a:prstGeom>
          </p:spPr>
        </p:pic>
        <p:pic>
          <p:nvPicPr>
            <p:cNvPr id="13" name="Graphic 12" descr="Plant With Roots with solid fill">
              <a:extLst>
                <a:ext uri="{FF2B5EF4-FFF2-40B4-BE49-F238E27FC236}">
                  <a16:creationId xmlns:a16="http://schemas.microsoft.com/office/drawing/2014/main" id="{3529468D-8CF0-3346-BBAF-41226C0754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9953" y="1164827"/>
              <a:ext cx="921960" cy="921960"/>
            </a:xfrm>
            <a:prstGeom prst="rect">
              <a:avLst/>
            </a:prstGeom>
          </p:spPr>
        </p:pic>
        <p:pic>
          <p:nvPicPr>
            <p:cNvPr id="14" name="Graphic 13" descr="Plant With Roots with solid fill">
              <a:extLst>
                <a:ext uri="{FF2B5EF4-FFF2-40B4-BE49-F238E27FC236}">
                  <a16:creationId xmlns:a16="http://schemas.microsoft.com/office/drawing/2014/main" id="{2B210E51-D527-FD4A-B529-845EBEA393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8635" y="1159254"/>
              <a:ext cx="921960" cy="921960"/>
            </a:xfrm>
            <a:prstGeom prst="rect">
              <a:avLst/>
            </a:prstGeom>
          </p:spPr>
        </p:pic>
        <p:pic>
          <p:nvPicPr>
            <p:cNvPr id="15" name="Graphic 14" descr="Plant With Roots with solid fill">
              <a:extLst>
                <a:ext uri="{FF2B5EF4-FFF2-40B4-BE49-F238E27FC236}">
                  <a16:creationId xmlns:a16="http://schemas.microsoft.com/office/drawing/2014/main" id="{D68E1D79-FA8B-964B-BAE1-99594D8665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7871" y="1123719"/>
              <a:ext cx="921960" cy="921960"/>
            </a:xfrm>
            <a:prstGeom prst="rect">
              <a:avLst/>
            </a:prstGeom>
          </p:spPr>
        </p:pic>
        <p:pic>
          <p:nvPicPr>
            <p:cNvPr id="16" name="Graphic 15" descr="Plant With Roots with solid fill">
              <a:extLst>
                <a:ext uri="{FF2B5EF4-FFF2-40B4-BE49-F238E27FC236}">
                  <a16:creationId xmlns:a16="http://schemas.microsoft.com/office/drawing/2014/main" id="{1D7A030D-E373-6644-A062-6E8D71D1C7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79248" y="1143174"/>
              <a:ext cx="921960" cy="921960"/>
            </a:xfrm>
            <a:prstGeom prst="rect">
              <a:avLst/>
            </a:prstGeom>
          </p:spPr>
        </p:pic>
        <p:pic>
          <p:nvPicPr>
            <p:cNvPr id="17" name="Graphic 16" descr="Plant With Roots with solid fill">
              <a:extLst>
                <a:ext uri="{FF2B5EF4-FFF2-40B4-BE49-F238E27FC236}">
                  <a16:creationId xmlns:a16="http://schemas.microsoft.com/office/drawing/2014/main" id="{F950D477-4C66-8749-A5C8-B0FE10BA1D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62359" y="3280950"/>
              <a:ext cx="666750" cy="666750"/>
            </a:xfrm>
            <a:prstGeom prst="rect">
              <a:avLst/>
            </a:prstGeom>
          </p:spPr>
        </p:pic>
        <p:pic>
          <p:nvPicPr>
            <p:cNvPr id="18" name="Graphic 17" descr="Plant With Roots with solid fill">
              <a:extLst>
                <a:ext uri="{FF2B5EF4-FFF2-40B4-BE49-F238E27FC236}">
                  <a16:creationId xmlns:a16="http://schemas.microsoft.com/office/drawing/2014/main" id="{1C34A92F-1392-F54E-92E6-001EA9AC1C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93970" y="3281323"/>
              <a:ext cx="666750" cy="666750"/>
            </a:xfrm>
            <a:prstGeom prst="rect">
              <a:avLst/>
            </a:prstGeom>
          </p:spPr>
        </p:pic>
        <p:pic>
          <p:nvPicPr>
            <p:cNvPr id="19" name="Graphic 18" descr="Plant With Roots with solid fill">
              <a:extLst>
                <a:ext uri="{FF2B5EF4-FFF2-40B4-BE49-F238E27FC236}">
                  <a16:creationId xmlns:a16="http://schemas.microsoft.com/office/drawing/2014/main" id="{30EF8D4D-42AD-F744-A915-4ABC5470BD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7048" y="3300778"/>
              <a:ext cx="666750" cy="666750"/>
            </a:xfrm>
            <a:prstGeom prst="rect">
              <a:avLst/>
            </a:prstGeom>
          </p:spPr>
        </p:pic>
        <p:pic>
          <p:nvPicPr>
            <p:cNvPr id="20" name="Graphic 19" descr="Plant With Roots with solid fill">
              <a:extLst>
                <a:ext uri="{FF2B5EF4-FFF2-40B4-BE49-F238E27FC236}">
                  <a16:creationId xmlns:a16="http://schemas.microsoft.com/office/drawing/2014/main" id="{269C2095-6C8A-D845-9B87-5273512BB1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18126" y="3266258"/>
              <a:ext cx="666750" cy="666750"/>
            </a:xfrm>
            <a:prstGeom prst="rect">
              <a:avLst/>
            </a:prstGeom>
          </p:spPr>
        </p:pic>
        <p:pic>
          <p:nvPicPr>
            <p:cNvPr id="21" name="Graphic 20" descr="Plant With Roots with solid fill">
              <a:extLst>
                <a:ext uri="{FF2B5EF4-FFF2-40B4-BE49-F238E27FC236}">
                  <a16:creationId xmlns:a16="http://schemas.microsoft.com/office/drawing/2014/main" id="{100BAC21-DD26-8443-900C-C335D07E90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7684" y="3097178"/>
              <a:ext cx="921960" cy="921960"/>
            </a:xfrm>
            <a:prstGeom prst="rect">
              <a:avLst/>
            </a:prstGeom>
          </p:spPr>
        </p:pic>
        <p:pic>
          <p:nvPicPr>
            <p:cNvPr id="22" name="Graphic 21" descr="Plant With Roots with solid fill">
              <a:extLst>
                <a:ext uri="{FF2B5EF4-FFF2-40B4-BE49-F238E27FC236}">
                  <a16:creationId xmlns:a16="http://schemas.microsoft.com/office/drawing/2014/main" id="{B8388559-5AB8-0942-AB34-C1C7E7CA0B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1501" y="3111060"/>
              <a:ext cx="921960" cy="921960"/>
            </a:xfrm>
            <a:prstGeom prst="rect">
              <a:avLst/>
            </a:prstGeom>
          </p:spPr>
        </p:pic>
        <p:pic>
          <p:nvPicPr>
            <p:cNvPr id="23" name="Graphic 22" descr="Plant With Roots with solid fill">
              <a:extLst>
                <a:ext uri="{FF2B5EF4-FFF2-40B4-BE49-F238E27FC236}">
                  <a16:creationId xmlns:a16="http://schemas.microsoft.com/office/drawing/2014/main" id="{D9B42AA8-AF5D-BD48-BE4F-A78FC4C72C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5321" y="3101735"/>
              <a:ext cx="921960" cy="921960"/>
            </a:xfrm>
            <a:prstGeom prst="rect">
              <a:avLst/>
            </a:prstGeom>
          </p:spPr>
        </p:pic>
        <p:pic>
          <p:nvPicPr>
            <p:cNvPr id="24" name="Graphic 23" descr="Plant With Roots with solid fill">
              <a:extLst>
                <a:ext uri="{FF2B5EF4-FFF2-40B4-BE49-F238E27FC236}">
                  <a16:creationId xmlns:a16="http://schemas.microsoft.com/office/drawing/2014/main" id="{63B290F1-2B5C-0649-8E41-07C8625775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04261" y="3082280"/>
              <a:ext cx="921960" cy="921960"/>
            </a:xfrm>
            <a:prstGeom prst="rect">
              <a:avLst/>
            </a:prstGeom>
          </p:spPr>
        </p:pic>
        <p:pic>
          <p:nvPicPr>
            <p:cNvPr id="25" name="Graphic 24" descr="Plant With Roots with solid fill">
              <a:extLst>
                <a:ext uri="{FF2B5EF4-FFF2-40B4-BE49-F238E27FC236}">
                  <a16:creationId xmlns:a16="http://schemas.microsoft.com/office/drawing/2014/main" id="{1C4ECF7B-7E9E-1247-9151-3DAA45BD84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67769" y="5204238"/>
              <a:ext cx="666750" cy="666750"/>
            </a:xfrm>
            <a:prstGeom prst="rect">
              <a:avLst/>
            </a:prstGeom>
          </p:spPr>
        </p:pic>
        <p:pic>
          <p:nvPicPr>
            <p:cNvPr id="26" name="Graphic 25" descr="Plant With Roots with solid fill">
              <a:extLst>
                <a:ext uri="{FF2B5EF4-FFF2-40B4-BE49-F238E27FC236}">
                  <a16:creationId xmlns:a16="http://schemas.microsoft.com/office/drawing/2014/main" id="{494594FC-03BB-1D44-B291-218E36D841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31832" y="5197856"/>
              <a:ext cx="666750" cy="666750"/>
            </a:xfrm>
            <a:prstGeom prst="rect">
              <a:avLst/>
            </a:prstGeom>
          </p:spPr>
        </p:pic>
        <p:pic>
          <p:nvPicPr>
            <p:cNvPr id="27" name="Graphic 26" descr="Plant With Roots with solid fill">
              <a:extLst>
                <a:ext uri="{FF2B5EF4-FFF2-40B4-BE49-F238E27FC236}">
                  <a16:creationId xmlns:a16="http://schemas.microsoft.com/office/drawing/2014/main" id="{0085EC45-F1CE-544C-B6A3-16EE5E00C9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63818" y="5185156"/>
              <a:ext cx="666750" cy="666750"/>
            </a:xfrm>
            <a:prstGeom prst="rect">
              <a:avLst/>
            </a:prstGeom>
          </p:spPr>
        </p:pic>
        <p:pic>
          <p:nvPicPr>
            <p:cNvPr id="28" name="Graphic 27" descr="Plant With Roots with solid fill">
              <a:extLst>
                <a:ext uri="{FF2B5EF4-FFF2-40B4-BE49-F238E27FC236}">
                  <a16:creationId xmlns:a16="http://schemas.microsoft.com/office/drawing/2014/main" id="{2978DAF9-47C6-CB4E-BBCA-5B3490D157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18401" y="5188736"/>
              <a:ext cx="666750" cy="666750"/>
            </a:xfrm>
            <a:prstGeom prst="rect">
              <a:avLst/>
            </a:prstGeom>
          </p:spPr>
        </p:pic>
        <p:pic>
          <p:nvPicPr>
            <p:cNvPr id="29" name="Graphic 28" descr="Plant With Roots with solid fill">
              <a:extLst>
                <a:ext uri="{FF2B5EF4-FFF2-40B4-BE49-F238E27FC236}">
                  <a16:creationId xmlns:a16="http://schemas.microsoft.com/office/drawing/2014/main" id="{FA9B0BE5-1032-2B47-BEB9-A080A25DD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3094" y="5020466"/>
              <a:ext cx="921960" cy="921960"/>
            </a:xfrm>
            <a:prstGeom prst="rect">
              <a:avLst/>
            </a:prstGeom>
          </p:spPr>
        </p:pic>
        <p:pic>
          <p:nvPicPr>
            <p:cNvPr id="30" name="Graphic 29" descr="Plant With Roots with solid fill">
              <a:extLst>
                <a:ext uri="{FF2B5EF4-FFF2-40B4-BE49-F238E27FC236}">
                  <a16:creationId xmlns:a16="http://schemas.microsoft.com/office/drawing/2014/main" id="{B6BD25D4-AD3C-884A-B7B0-63F3CFFB18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1776" y="5033538"/>
              <a:ext cx="921960" cy="921960"/>
            </a:xfrm>
            <a:prstGeom prst="rect">
              <a:avLst/>
            </a:prstGeom>
          </p:spPr>
        </p:pic>
        <p:pic>
          <p:nvPicPr>
            <p:cNvPr id="31" name="Graphic 30" descr="Plant With Roots with solid fill">
              <a:extLst>
                <a:ext uri="{FF2B5EF4-FFF2-40B4-BE49-F238E27FC236}">
                  <a16:creationId xmlns:a16="http://schemas.microsoft.com/office/drawing/2014/main" id="{966AACD5-2AF3-4646-BFC2-BD8F5EDBA3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32091" y="4986113"/>
              <a:ext cx="921960" cy="921960"/>
            </a:xfrm>
            <a:prstGeom prst="rect">
              <a:avLst/>
            </a:prstGeom>
          </p:spPr>
        </p:pic>
        <p:pic>
          <p:nvPicPr>
            <p:cNvPr id="32" name="Graphic 31" descr="Plant With Roots with solid fill">
              <a:extLst>
                <a:ext uri="{FF2B5EF4-FFF2-40B4-BE49-F238E27FC236}">
                  <a16:creationId xmlns:a16="http://schemas.microsoft.com/office/drawing/2014/main" id="{04374D36-E257-2542-9246-94B6D88E61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42123" y="4998813"/>
              <a:ext cx="921960" cy="921960"/>
            </a:xfrm>
            <a:prstGeom prst="rect">
              <a:avLst/>
            </a:prstGeom>
          </p:spPr>
        </p:pic>
        <p:sp>
          <p:nvSpPr>
            <p:cNvPr id="2" name="Down Arrow 1">
              <a:extLst>
                <a:ext uri="{FF2B5EF4-FFF2-40B4-BE49-F238E27FC236}">
                  <a16:creationId xmlns:a16="http://schemas.microsoft.com/office/drawing/2014/main" id="{FEF78F02-56FC-EC40-AC14-60B8FEBB4519}"/>
                </a:ext>
              </a:extLst>
            </p:cNvPr>
            <p:cNvSpPr/>
            <p:nvPr/>
          </p:nvSpPr>
          <p:spPr>
            <a:xfrm>
              <a:off x="3546256" y="1186958"/>
              <a:ext cx="333375" cy="495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a:extLst>
                <a:ext uri="{FF2B5EF4-FFF2-40B4-BE49-F238E27FC236}">
                  <a16:creationId xmlns:a16="http://schemas.microsoft.com/office/drawing/2014/main" id="{77A9C4ED-F787-8842-8AC6-4962294BD8D7}"/>
                </a:ext>
              </a:extLst>
            </p:cNvPr>
            <p:cNvSpPr/>
            <p:nvPr/>
          </p:nvSpPr>
          <p:spPr>
            <a:xfrm>
              <a:off x="3537249" y="3181771"/>
              <a:ext cx="333375" cy="495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a:extLst>
                <a:ext uri="{FF2B5EF4-FFF2-40B4-BE49-F238E27FC236}">
                  <a16:creationId xmlns:a16="http://schemas.microsoft.com/office/drawing/2014/main" id="{0931AEDA-1031-664A-8FF5-3BB9B56F0E6B}"/>
                </a:ext>
              </a:extLst>
            </p:cNvPr>
            <p:cNvSpPr/>
            <p:nvPr/>
          </p:nvSpPr>
          <p:spPr>
            <a:xfrm>
              <a:off x="3507158" y="5082701"/>
              <a:ext cx="333375" cy="495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34">
              <a:extLst>
                <a:ext uri="{FF2B5EF4-FFF2-40B4-BE49-F238E27FC236}">
                  <a16:creationId xmlns:a16="http://schemas.microsoft.com/office/drawing/2014/main" id="{F15D1F55-F357-D140-BE2E-26FCE3AFBA7D}"/>
                </a:ext>
              </a:extLst>
            </p:cNvPr>
            <p:cNvSpPr/>
            <p:nvPr/>
          </p:nvSpPr>
          <p:spPr>
            <a:xfrm>
              <a:off x="8789670" y="1178717"/>
              <a:ext cx="333375" cy="495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n Arrow 35">
              <a:extLst>
                <a:ext uri="{FF2B5EF4-FFF2-40B4-BE49-F238E27FC236}">
                  <a16:creationId xmlns:a16="http://schemas.microsoft.com/office/drawing/2014/main" id="{3F3BD03E-5C5B-D246-9576-F344D559EACA}"/>
                </a:ext>
              </a:extLst>
            </p:cNvPr>
            <p:cNvSpPr/>
            <p:nvPr/>
          </p:nvSpPr>
          <p:spPr>
            <a:xfrm>
              <a:off x="8778487" y="3181771"/>
              <a:ext cx="606892" cy="495016"/>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own Arrow 36">
              <a:extLst>
                <a:ext uri="{FF2B5EF4-FFF2-40B4-BE49-F238E27FC236}">
                  <a16:creationId xmlns:a16="http://schemas.microsoft.com/office/drawing/2014/main" id="{389427BB-84FC-1C45-A96C-3EEED5B35500}"/>
                </a:ext>
              </a:extLst>
            </p:cNvPr>
            <p:cNvSpPr/>
            <p:nvPr/>
          </p:nvSpPr>
          <p:spPr>
            <a:xfrm>
              <a:off x="11428231" y="5042597"/>
              <a:ext cx="590698" cy="495016"/>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Down Arrow 37">
              <a:extLst>
                <a:ext uri="{FF2B5EF4-FFF2-40B4-BE49-F238E27FC236}">
                  <a16:creationId xmlns:a16="http://schemas.microsoft.com/office/drawing/2014/main" id="{3A9941A2-3F09-474E-931A-31964FAEF82B}"/>
                </a:ext>
              </a:extLst>
            </p:cNvPr>
            <p:cNvSpPr/>
            <p:nvPr/>
          </p:nvSpPr>
          <p:spPr>
            <a:xfrm>
              <a:off x="11185978" y="3180316"/>
              <a:ext cx="333375" cy="495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8E533E0F-7B0F-AA45-8506-68C7C07536D7}"/>
                </a:ext>
              </a:extLst>
            </p:cNvPr>
            <p:cNvCxnSpPr>
              <a:cxnSpLocks/>
            </p:cNvCxnSpPr>
            <p:nvPr/>
          </p:nvCxnSpPr>
          <p:spPr>
            <a:xfrm>
              <a:off x="1865870" y="1049580"/>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29475ED9-B450-B946-872A-384900106D00}"/>
                </a:ext>
              </a:extLst>
            </p:cNvPr>
            <p:cNvCxnSpPr>
              <a:cxnSpLocks/>
            </p:cNvCxnSpPr>
            <p:nvPr/>
          </p:nvCxnSpPr>
          <p:spPr>
            <a:xfrm>
              <a:off x="1865870" y="3051979"/>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EA914629-874B-764D-AA53-A1FE12D4DAC5}"/>
                </a:ext>
              </a:extLst>
            </p:cNvPr>
            <p:cNvCxnSpPr>
              <a:cxnSpLocks/>
            </p:cNvCxnSpPr>
            <p:nvPr/>
          </p:nvCxnSpPr>
          <p:spPr>
            <a:xfrm>
              <a:off x="1865870" y="4893793"/>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44BE8910-046B-E643-BA92-38381F98B967}"/>
                </a:ext>
              </a:extLst>
            </p:cNvPr>
            <p:cNvCxnSpPr>
              <a:cxnSpLocks/>
            </p:cNvCxnSpPr>
            <p:nvPr/>
          </p:nvCxnSpPr>
          <p:spPr>
            <a:xfrm>
              <a:off x="4662627" y="1066053"/>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293E3321-3AA0-D448-B6AA-902C387F3F5A}"/>
                </a:ext>
              </a:extLst>
            </p:cNvPr>
            <p:cNvCxnSpPr>
              <a:cxnSpLocks/>
            </p:cNvCxnSpPr>
            <p:nvPr/>
          </p:nvCxnSpPr>
          <p:spPr>
            <a:xfrm>
              <a:off x="4662627" y="3068452"/>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2EED2EF8-E0A4-0D4A-8C15-C4D2CF594043}"/>
                </a:ext>
              </a:extLst>
            </p:cNvPr>
            <p:cNvCxnSpPr>
              <a:cxnSpLocks/>
            </p:cNvCxnSpPr>
            <p:nvPr/>
          </p:nvCxnSpPr>
          <p:spPr>
            <a:xfrm>
              <a:off x="4662627" y="4910266"/>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a:extLst>
                <a:ext uri="{FF2B5EF4-FFF2-40B4-BE49-F238E27FC236}">
                  <a16:creationId xmlns:a16="http://schemas.microsoft.com/office/drawing/2014/main" id="{42B0CC95-0519-DD4F-ABE9-BB0F28E5DEFA}"/>
                </a:ext>
              </a:extLst>
            </p:cNvPr>
            <p:cNvCxnSpPr>
              <a:cxnSpLocks/>
            </p:cNvCxnSpPr>
            <p:nvPr/>
          </p:nvCxnSpPr>
          <p:spPr>
            <a:xfrm>
              <a:off x="7072201" y="1115481"/>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FD00308C-9F37-E747-9BAF-4EA63E29EC4B}"/>
                </a:ext>
              </a:extLst>
            </p:cNvPr>
            <p:cNvCxnSpPr>
              <a:cxnSpLocks/>
            </p:cNvCxnSpPr>
            <p:nvPr/>
          </p:nvCxnSpPr>
          <p:spPr>
            <a:xfrm>
              <a:off x="6923917" y="3056095"/>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697AB811-AE96-A64B-B37B-F43FDB0C9485}"/>
                </a:ext>
              </a:extLst>
            </p:cNvPr>
            <p:cNvCxnSpPr>
              <a:cxnSpLocks/>
            </p:cNvCxnSpPr>
            <p:nvPr/>
          </p:nvCxnSpPr>
          <p:spPr>
            <a:xfrm>
              <a:off x="6923917" y="4959694"/>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F843C73C-C378-F940-ACF7-A7DBDF4902B2}"/>
                </a:ext>
              </a:extLst>
            </p:cNvPr>
            <p:cNvCxnSpPr>
              <a:cxnSpLocks/>
            </p:cNvCxnSpPr>
            <p:nvPr/>
          </p:nvCxnSpPr>
          <p:spPr>
            <a:xfrm>
              <a:off x="9881312" y="1094880"/>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9FBD2A6F-4DBE-BE47-A5A5-2F8F0B53205A}"/>
                </a:ext>
              </a:extLst>
            </p:cNvPr>
            <p:cNvCxnSpPr>
              <a:cxnSpLocks/>
            </p:cNvCxnSpPr>
            <p:nvPr/>
          </p:nvCxnSpPr>
          <p:spPr>
            <a:xfrm>
              <a:off x="9733028" y="3072568"/>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4014947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A0457-0A3F-4BAF-8D1C-489BD3620E3A}"/>
              </a:ext>
            </a:extLst>
          </p:cNvPr>
          <p:cNvSpPr>
            <a:spLocks noGrp="1"/>
          </p:cNvSpPr>
          <p:nvPr>
            <p:ph type="title"/>
          </p:nvPr>
        </p:nvSpPr>
        <p:spPr/>
        <p:txBody>
          <a:bodyPr>
            <a:normAutofit/>
          </a:bodyPr>
          <a:lstStyle/>
          <a:p>
            <a:r>
              <a:rPr lang="en-US" dirty="0"/>
              <a:t>Weed community composition in simple and more diverse cropping systems </a:t>
            </a:r>
          </a:p>
        </p:txBody>
      </p:sp>
      <p:sp>
        <p:nvSpPr>
          <p:cNvPr id="3" name="Content Placeholder 2">
            <a:extLst>
              <a:ext uri="{FF2B5EF4-FFF2-40B4-BE49-F238E27FC236}">
                <a16:creationId xmlns:a16="http://schemas.microsoft.com/office/drawing/2014/main" id="{086977A7-F358-4ABE-92E4-1826409B5B74}"/>
              </a:ext>
            </a:extLst>
          </p:cNvPr>
          <p:cNvSpPr>
            <a:spLocks noGrp="1"/>
          </p:cNvSpPr>
          <p:nvPr>
            <p:ph idx="1"/>
          </p:nvPr>
        </p:nvSpPr>
        <p:spPr/>
        <p:txBody>
          <a:bodyPr>
            <a:normAutofit/>
          </a:bodyPr>
          <a:lstStyle/>
          <a:p>
            <a:r>
              <a:rPr lang="en-US" sz="3200" dirty="0"/>
              <a:t>How did rotation system and corn weed management affect crop yields?</a:t>
            </a:r>
          </a:p>
          <a:p>
            <a:r>
              <a:rPr lang="en-US" sz="3200" dirty="0"/>
              <a:t>How did rotation system, crop species, and corn weed management affect community ecological indices?</a:t>
            </a:r>
          </a:p>
          <a:p>
            <a:r>
              <a:rPr lang="en-US" sz="3200" dirty="0"/>
              <a:t>How did rotation, crop species, and corn weed management affect weed community density and growth?</a:t>
            </a:r>
          </a:p>
          <a:p>
            <a:r>
              <a:rPr lang="en-US" sz="3200" dirty="0"/>
              <a:t>How did rotation, crop species, and corn weed management affect individual weed species abundance?</a:t>
            </a:r>
          </a:p>
        </p:txBody>
      </p:sp>
      <p:sp>
        <p:nvSpPr>
          <p:cNvPr id="4" name="TextBox 3">
            <a:extLst>
              <a:ext uri="{FF2B5EF4-FFF2-40B4-BE49-F238E27FC236}">
                <a16:creationId xmlns:a16="http://schemas.microsoft.com/office/drawing/2014/main" id="{0A08E4AF-B2D0-4146-B01A-04FEAF000D27}"/>
              </a:ext>
            </a:extLst>
          </p:cNvPr>
          <p:cNvSpPr txBox="1"/>
          <p:nvPr/>
        </p:nvSpPr>
        <p:spPr>
          <a:xfrm>
            <a:off x="6755231" y="5969544"/>
            <a:ext cx="5436769" cy="646331"/>
          </a:xfrm>
          <a:prstGeom prst="rect">
            <a:avLst/>
          </a:prstGeom>
          <a:noFill/>
        </p:spPr>
        <p:txBody>
          <a:bodyPr wrap="square" rtlCol="0">
            <a:spAutoFit/>
          </a:bodyPr>
          <a:lstStyle/>
          <a:p>
            <a:r>
              <a:rPr lang="en-US" dirty="0"/>
              <a:t>@</a:t>
            </a:r>
            <a:r>
              <a:rPr lang="en-US" dirty="0" err="1"/>
              <a:t>FrontAgro</a:t>
            </a:r>
            <a:r>
              <a:rPr lang="en-US" dirty="0"/>
              <a:t> </a:t>
            </a:r>
          </a:p>
          <a:p>
            <a:r>
              <a:rPr lang="en-US" dirty="0">
                <a:hlinkClick r:id="rId3"/>
              </a:rPr>
              <a:t>https://doi.org/10.3389/fagro.2022.848548</a:t>
            </a:r>
            <a:endParaRPr lang="en-US" dirty="0"/>
          </a:p>
        </p:txBody>
      </p:sp>
    </p:spTree>
    <p:extLst>
      <p:ext uri="{BB962C8B-B14F-4D97-AF65-F5344CB8AC3E}">
        <p14:creationId xmlns:p14="http://schemas.microsoft.com/office/powerpoint/2010/main" val="2176587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4310BB-41E4-FEE4-A379-17B673035B5C}"/>
              </a:ext>
            </a:extLst>
          </p:cNvPr>
          <p:cNvSpPr>
            <a:spLocks noGrp="1"/>
          </p:cNvSpPr>
          <p:nvPr>
            <p:ph type="title"/>
          </p:nvPr>
        </p:nvSpPr>
        <p:spPr>
          <a:xfrm>
            <a:off x="213527" y="161614"/>
            <a:ext cx="12340100" cy="1325563"/>
          </a:xfrm>
        </p:spPr>
        <p:txBody>
          <a:bodyPr>
            <a:normAutofit fontScale="90000"/>
          </a:bodyPr>
          <a:lstStyle/>
          <a:p>
            <a:r>
              <a:rPr lang="en-US" dirty="0"/>
              <a:t>Tolerating a higher abundance of weeds can save a substantial amount of herbicide </a:t>
            </a:r>
            <a:r>
              <a:rPr lang="en-US" dirty="0" err="1"/>
              <a:t>a.i.</a:t>
            </a:r>
            <a:br>
              <a:rPr lang="en-US" dirty="0"/>
            </a:br>
            <a:endParaRPr lang="en-US" dirty="0"/>
          </a:p>
        </p:txBody>
      </p:sp>
      <p:pic>
        <p:nvPicPr>
          <p:cNvPr id="4" name="Picture 2">
            <a:extLst>
              <a:ext uri="{FF2B5EF4-FFF2-40B4-BE49-F238E27FC236}">
                <a16:creationId xmlns:a16="http://schemas.microsoft.com/office/drawing/2014/main" id="{DA997315-081F-5A48-A8BC-F7F7E06C70A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202014"/>
            <a:ext cx="7774548" cy="5655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5">
            <a:extLst>
              <a:ext uri="{FF2B5EF4-FFF2-40B4-BE49-F238E27FC236}">
                <a16:creationId xmlns:a16="http://schemas.microsoft.com/office/drawing/2014/main" id="{43F5A14B-DF23-BD46-B3FE-964E3BE3FFDE}"/>
              </a:ext>
            </a:extLst>
          </p:cNvPr>
          <p:cNvGraphicFramePr>
            <a:graphicFrameLocks noGrp="1"/>
          </p:cNvGraphicFramePr>
          <p:nvPr>
            <p:extLst>
              <p:ext uri="{D42A27DB-BD31-4B8C-83A1-F6EECF244321}">
                <p14:modId xmlns:p14="http://schemas.microsoft.com/office/powerpoint/2010/main" val="2155787590"/>
              </p:ext>
            </p:extLst>
          </p:nvPr>
        </p:nvGraphicFramePr>
        <p:xfrm>
          <a:off x="7774548" y="2140247"/>
          <a:ext cx="4268217" cy="1889760"/>
        </p:xfrm>
        <a:graphic>
          <a:graphicData uri="http://schemas.openxmlformats.org/drawingml/2006/table">
            <a:tbl>
              <a:tblPr firstRow="1" bandRow="1">
                <a:tableStyleId>{D7AC3CCA-C797-4891-BE02-D94E43425B78}</a:tableStyleId>
              </a:tblPr>
              <a:tblGrid>
                <a:gridCol w="895737">
                  <a:extLst>
                    <a:ext uri="{9D8B030D-6E8A-4147-A177-3AD203B41FA5}">
                      <a16:colId xmlns:a16="http://schemas.microsoft.com/office/drawing/2014/main" val="1809337604"/>
                    </a:ext>
                  </a:extLst>
                </a:gridCol>
                <a:gridCol w="1617595">
                  <a:extLst>
                    <a:ext uri="{9D8B030D-6E8A-4147-A177-3AD203B41FA5}">
                      <a16:colId xmlns:a16="http://schemas.microsoft.com/office/drawing/2014/main" val="1455483132"/>
                    </a:ext>
                  </a:extLst>
                </a:gridCol>
                <a:gridCol w="1754885">
                  <a:extLst>
                    <a:ext uri="{9D8B030D-6E8A-4147-A177-3AD203B41FA5}">
                      <a16:colId xmlns:a16="http://schemas.microsoft.com/office/drawing/2014/main" val="2029207703"/>
                    </a:ext>
                  </a:extLst>
                </a:gridCol>
              </a:tblGrid>
              <a:tr h="370840">
                <a:tc>
                  <a:txBody>
                    <a:bodyPr/>
                    <a:lstStyle/>
                    <a:p>
                      <a:endParaRPr lang="en-US" sz="2000" dirty="0"/>
                    </a:p>
                  </a:txBody>
                  <a:tcPr/>
                </a:tc>
                <a:tc>
                  <a:txBody>
                    <a:bodyPr/>
                    <a:lstStyle/>
                    <a:p>
                      <a:r>
                        <a:rPr lang="en-US" sz="2000" dirty="0"/>
                        <a:t>Conventional</a:t>
                      </a:r>
                    </a:p>
                    <a:p>
                      <a:r>
                        <a:rPr lang="en-US" sz="2000" dirty="0"/>
                        <a:t> herbicide</a:t>
                      </a:r>
                    </a:p>
                  </a:txBody>
                  <a:tcPr/>
                </a:tc>
                <a:tc>
                  <a:txBody>
                    <a:bodyPr/>
                    <a:lstStyle/>
                    <a:p>
                      <a:r>
                        <a:rPr lang="en-US" sz="2000" dirty="0"/>
                        <a:t>Low herbicide </a:t>
                      </a:r>
                    </a:p>
                  </a:txBody>
                  <a:tcPr/>
                </a:tc>
                <a:extLst>
                  <a:ext uri="{0D108BD9-81ED-4DB2-BD59-A6C34878D82A}">
                    <a16:rowId xmlns:a16="http://schemas.microsoft.com/office/drawing/2014/main" val="2018693398"/>
                  </a:ext>
                </a:extLst>
              </a:tr>
              <a:tr h="370840">
                <a:tc>
                  <a:txBody>
                    <a:bodyPr/>
                    <a:lstStyle/>
                    <a:p>
                      <a:r>
                        <a:rPr lang="en-US" sz="2000" dirty="0"/>
                        <a:t>2-year</a:t>
                      </a:r>
                    </a:p>
                  </a:txBody>
                  <a:tcPr/>
                </a:tc>
                <a:tc>
                  <a:txBody>
                    <a:bodyPr/>
                    <a:lstStyle/>
                    <a:p>
                      <a:r>
                        <a:rPr lang="en-US" sz="2000" dirty="0"/>
                        <a:t>-0%</a:t>
                      </a:r>
                    </a:p>
                  </a:txBody>
                  <a:tcPr/>
                </a:tc>
                <a:tc>
                  <a:txBody>
                    <a:bodyPr/>
                    <a:lstStyle/>
                    <a:p>
                      <a:r>
                        <a:rPr lang="en-US" sz="2000" dirty="0"/>
                        <a:t>-13%</a:t>
                      </a:r>
                    </a:p>
                  </a:txBody>
                  <a:tcPr/>
                </a:tc>
                <a:extLst>
                  <a:ext uri="{0D108BD9-81ED-4DB2-BD59-A6C34878D82A}">
                    <a16:rowId xmlns:a16="http://schemas.microsoft.com/office/drawing/2014/main" val="3130126786"/>
                  </a:ext>
                </a:extLst>
              </a:tr>
              <a:tr h="370840">
                <a:tc>
                  <a:txBody>
                    <a:bodyPr/>
                    <a:lstStyle/>
                    <a:p>
                      <a:r>
                        <a:rPr lang="en-US" sz="2000" dirty="0"/>
                        <a:t>3-year</a:t>
                      </a:r>
                    </a:p>
                  </a:txBody>
                  <a:tcPr/>
                </a:tc>
                <a:tc>
                  <a:txBody>
                    <a:bodyPr/>
                    <a:lstStyle/>
                    <a:p>
                      <a:r>
                        <a:rPr lang="en-US" sz="2000" dirty="0"/>
                        <a:t>-33%</a:t>
                      </a:r>
                    </a:p>
                  </a:txBody>
                  <a:tcPr/>
                </a:tc>
                <a:tc>
                  <a:txBody>
                    <a:bodyPr/>
                    <a:lstStyle/>
                    <a:p>
                      <a:r>
                        <a:rPr lang="en-US" sz="2000" dirty="0"/>
                        <a:t>-42%</a:t>
                      </a:r>
                    </a:p>
                  </a:txBody>
                  <a:tcPr/>
                </a:tc>
                <a:extLst>
                  <a:ext uri="{0D108BD9-81ED-4DB2-BD59-A6C34878D82A}">
                    <a16:rowId xmlns:a16="http://schemas.microsoft.com/office/drawing/2014/main" val="2768774336"/>
                  </a:ext>
                </a:extLst>
              </a:tr>
              <a:tr h="370840">
                <a:tc>
                  <a:txBody>
                    <a:bodyPr/>
                    <a:lstStyle/>
                    <a:p>
                      <a:r>
                        <a:rPr lang="en-US" sz="2000" dirty="0"/>
                        <a:t>4-year</a:t>
                      </a:r>
                    </a:p>
                  </a:txBody>
                  <a:tcPr/>
                </a:tc>
                <a:tc>
                  <a:txBody>
                    <a:bodyPr/>
                    <a:lstStyle/>
                    <a:p>
                      <a:r>
                        <a:rPr lang="en-US" sz="2000" dirty="0"/>
                        <a:t>-50%</a:t>
                      </a:r>
                    </a:p>
                  </a:txBody>
                  <a:tcPr/>
                </a:tc>
                <a:tc>
                  <a:txBody>
                    <a:bodyPr/>
                    <a:lstStyle/>
                    <a:p>
                      <a:r>
                        <a:rPr lang="en-US" sz="2000" dirty="0"/>
                        <a:t>-57%</a:t>
                      </a:r>
                    </a:p>
                  </a:txBody>
                  <a:tcPr/>
                </a:tc>
                <a:extLst>
                  <a:ext uri="{0D108BD9-81ED-4DB2-BD59-A6C34878D82A}">
                    <a16:rowId xmlns:a16="http://schemas.microsoft.com/office/drawing/2014/main" val="586601903"/>
                  </a:ext>
                </a:extLst>
              </a:tr>
            </a:tbl>
          </a:graphicData>
        </a:graphic>
      </p:graphicFrame>
    </p:spTree>
    <p:extLst>
      <p:ext uri="{BB962C8B-B14F-4D97-AF65-F5344CB8AC3E}">
        <p14:creationId xmlns:p14="http://schemas.microsoft.com/office/powerpoint/2010/main" val="3262565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6CC1-DC09-4846-AF3F-529737E03769}"/>
              </a:ext>
            </a:extLst>
          </p:cNvPr>
          <p:cNvSpPr>
            <a:spLocks noGrp="1"/>
          </p:cNvSpPr>
          <p:nvPr>
            <p:ph type="title"/>
          </p:nvPr>
        </p:nvSpPr>
        <p:spPr>
          <a:xfrm>
            <a:off x="5323518" y="365125"/>
            <a:ext cx="6580094" cy="6252086"/>
          </a:xfrm>
        </p:spPr>
        <p:txBody>
          <a:bodyPr>
            <a:normAutofit/>
          </a:bodyPr>
          <a:lstStyle/>
          <a:p>
            <a:r>
              <a:rPr lang="en-US" dirty="0"/>
              <a:t>The diversity and richness indices are </a:t>
            </a:r>
            <a:r>
              <a:rPr lang="en-US" dirty="0">
                <a:solidFill>
                  <a:srgbClr val="FF0000"/>
                </a:solidFill>
              </a:rPr>
              <a:t>higher</a:t>
            </a:r>
            <a:r>
              <a:rPr lang="en-US" dirty="0"/>
              <a:t> in the cool-season crops.</a:t>
            </a:r>
            <a:br>
              <a:rPr lang="en-US" dirty="0"/>
            </a:br>
            <a:br>
              <a:rPr lang="en-US" dirty="0"/>
            </a:br>
            <a:r>
              <a:rPr lang="en-US" dirty="0"/>
              <a:t>The evenness index was </a:t>
            </a:r>
            <a:r>
              <a:rPr lang="en-US" dirty="0">
                <a:solidFill>
                  <a:srgbClr val="FF0000"/>
                </a:solidFill>
              </a:rPr>
              <a:t>lower</a:t>
            </a:r>
            <a:r>
              <a:rPr lang="en-US" dirty="0"/>
              <a:t> in the cool-season crops. </a:t>
            </a:r>
          </a:p>
        </p:txBody>
      </p:sp>
      <p:pic>
        <p:nvPicPr>
          <p:cNvPr id="4" name="Content Placeholder 3">
            <a:extLst>
              <a:ext uri="{FF2B5EF4-FFF2-40B4-BE49-F238E27FC236}">
                <a16:creationId xmlns:a16="http://schemas.microsoft.com/office/drawing/2014/main" id="{30CEE6BC-F5DC-4B61-8AAD-37AFC5407A0C}"/>
              </a:ext>
            </a:extLst>
          </p:cNvPr>
          <p:cNvPicPr>
            <a:picLocks noGrp="1" noChangeAspect="1"/>
          </p:cNvPicPr>
          <p:nvPr>
            <p:ph idx="1"/>
          </p:nvPr>
        </p:nvPicPr>
        <p:blipFill>
          <a:blip r:embed="rId3"/>
          <a:stretch>
            <a:fillRect/>
          </a:stretch>
        </p:blipFill>
        <p:spPr>
          <a:xfrm>
            <a:off x="1229144" y="182562"/>
            <a:ext cx="3839859" cy="6617211"/>
          </a:xfrm>
          <a:prstGeom prst="rect">
            <a:avLst/>
          </a:prstGeom>
        </p:spPr>
      </p:pic>
    </p:spTree>
    <p:extLst>
      <p:ext uri="{BB962C8B-B14F-4D97-AF65-F5344CB8AC3E}">
        <p14:creationId xmlns:p14="http://schemas.microsoft.com/office/powerpoint/2010/main" val="21065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FD8010B-7FC5-522F-6456-4C52F0B13B4E}"/>
              </a:ext>
            </a:extLst>
          </p:cNvPr>
          <p:cNvSpPr>
            <a:spLocks noGrp="1"/>
          </p:cNvSpPr>
          <p:nvPr>
            <p:ph idx="1"/>
          </p:nvPr>
        </p:nvSpPr>
        <p:spPr>
          <a:xfrm>
            <a:off x="7299702" y="916223"/>
            <a:ext cx="4892298" cy="5269423"/>
          </a:xfrm>
        </p:spPr>
        <p:txBody>
          <a:bodyPr anchor="ctr">
            <a:normAutofit/>
          </a:bodyPr>
          <a:lstStyle/>
          <a:p>
            <a:pPr marL="0" indent="0">
              <a:buNone/>
            </a:pPr>
            <a:r>
              <a:rPr lang="en-US" sz="4400" dirty="0"/>
              <a:t>Aggressive weed species’ abundance was lower in the more diverse cropping systems.</a:t>
            </a:r>
          </a:p>
          <a:p>
            <a:pPr marL="0" indent="0">
              <a:buNone/>
            </a:pPr>
            <a:endParaRPr lang="en-US" sz="2000" dirty="0"/>
          </a:p>
        </p:txBody>
      </p:sp>
      <p:pic>
        <p:nvPicPr>
          <p:cNvPr id="6" name="Picture 5" descr="A screenshot of a graph&#10;&#10;Description automatically generated with low confidence">
            <a:extLst>
              <a:ext uri="{FF2B5EF4-FFF2-40B4-BE49-F238E27FC236}">
                <a16:creationId xmlns:a16="http://schemas.microsoft.com/office/drawing/2014/main" id="{BCA74709-9D0E-F648-8250-408B4A4AA87A}"/>
              </a:ext>
            </a:extLst>
          </p:cNvPr>
          <p:cNvPicPr>
            <a:picLocks noChangeAspect="1"/>
          </p:cNvPicPr>
          <p:nvPr/>
        </p:nvPicPr>
        <p:blipFill>
          <a:blip r:embed="rId3"/>
          <a:stretch>
            <a:fillRect/>
          </a:stretch>
        </p:blipFill>
        <p:spPr>
          <a:xfrm>
            <a:off x="273191" y="47765"/>
            <a:ext cx="6990405" cy="6817498"/>
          </a:xfrm>
          <a:prstGeom prst="rect">
            <a:avLst/>
          </a:prstGeom>
        </p:spPr>
      </p:pic>
    </p:spTree>
    <p:extLst>
      <p:ext uri="{BB962C8B-B14F-4D97-AF65-F5344CB8AC3E}">
        <p14:creationId xmlns:p14="http://schemas.microsoft.com/office/powerpoint/2010/main" val="38058974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{FC19A93F-F2A7-714F-8A3D-F7DCAAA0D4D2}tf10001070</Template>
  <TotalTime>1644</TotalTime>
  <Words>2270</Words>
  <Application>Microsoft Macintosh PowerPoint</Application>
  <PresentationFormat>Widescreen</PresentationFormat>
  <Paragraphs>580</Paragraphs>
  <Slides>33</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Big Caslon Medium</vt:lpstr>
      <vt:lpstr>Big Caslon Medium</vt:lpstr>
      <vt:lpstr>Calibri</vt:lpstr>
      <vt:lpstr>Calibri Light</vt:lpstr>
      <vt:lpstr>Cambria Math</vt:lpstr>
      <vt:lpstr>Office Theme</vt:lpstr>
      <vt:lpstr>PowerPoint Presentation</vt:lpstr>
      <vt:lpstr>Acknowledgments</vt:lpstr>
      <vt:lpstr>Dissertation organization</vt:lpstr>
      <vt:lpstr>PowerPoint Presentation</vt:lpstr>
      <vt:lpstr>PowerPoint Presentation</vt:lpstr>
      <vt:lpstr>Weed community composition in simple and more diverse cropping systems </vt:lpstr>
      <vt:lpstr>Tolerating a higher abundance of weeds can save a substantial amount of herbicide a.i. </vt:lpstr>
      <vt:lpstr>The diversity and richness indices are higher in the cool-season crops.  The evenness index was lower in the cool-season crops. </vt:lpstr>
      <vt:lpstr>PowerPoint Presentation</vt:lpstr>
      <vt:lpstr>Impact of cropping system diversification on vegetative and reproductive characteristics of waterhemp</vt:lpstr>
      <vt:lpstr>Waterhemp reproductive potential were highest and most variable in 2018 corn and oat; and most variable in 2019 oat</vt:lpstr>
      <vt:lpstr>Estimation of plant fecundity from aboveground mass requires crop identity and corn weed management regime context</vt:lpstr>
      <vt:lpstr>Female-biased populations might occur in oat, red clover, and alfalfa</vt:lpstr>
      <vt:lpstr>Waterhemp population dynamics in simple versus diverse cropping systems</vt:lpstr>
      <vt:lpstr>Waterhemp – an agronomically challenging weed species in row crops</vt:lpstr>
      <vt:lpstr>Population dynamics diagram</vt:lpstr>
      <vt:lpstr>Population growth rate (λ)</vt:lpstr>
      <vt:lpstr>Scenario 1: high control efficacy   low fecundity</vt:lpstr>
      <vt:lpstr>λ increase risks: corn &gt; oat &gt; soybean = alfalfa</vt:lpstr>
      <vt:lpstr>Scenario 2:  low control efficacy  high fecundity</vt:lpstr>
      <vt:lpstr>λ increase risks: soybean &gt; corn &gt; oat &gt; alfalfa</vt:lpstr>
      <vt:lpstr>Seed production threshold simulation</vt:lpstr>
      <vt:lpstr>PowerPoint Presentation</vt:lpstr>
      <vt:lpstr>Control efficacy required: 2-year &gt; 4-year &gt; 3-year</vt:lpstr>
      <vt:lpstr>Control efficacy required: 3-year &gt; 2-year &gt; 4-year </vt:lpstr>
      <vt:lpstr>Mature plant density threshold simulation</vt:lpstr>
      <vt:lpstr>PowerPoint Presentation</vt:lpstr>
      <vt:lpstr>Control efficacy required: 3-year &gt; 4-year &gt; 2-year</vt:lpstr>
      <vt:lpstr>Similar control efficacy required</vt:lpstr>
      <vt:lpstr>General conclusions</vt:lpstr>
      <vt:lpstr>General conclusions (continued)</vt:lpstr>
      <vt:lpstr>Shortcomings and future research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Weeds responses in simple versus diversified cropping systems</dc:title>
  <dc:creator>Nguyen, Huong T [AGRON]</dc:creator>
  <cp:lastModifiedBy>Nguyen, Huong T</cp:lastModifiedBy>
  <cp:revision>35</cp:revision>
  <dcterms:created xsi:type="dcterms:W3CDTF">2022-03-24T03:21:18Z</dcterms:created>
  <dcterms:modified xsi:type="dcterms:W3CDTF">2022-10-03T01:01:11Z</dcterms:modified>
</cp:coreProperties>
</file>